
<file path=[Content_Types].xml><?xml version="1.0" encoding="utf-8"?>
<Types xmlns="http://schemas.openxmlformats.org/package/2006/content-types">
  <Default Extension="xml" ContentType="application/xml"/>
  <Default Extension="jpeg" ContentType="image/jpeg"/>
  <Default Extension="bin" ContentType="audio/unknown"/>
  <Default Extension="rels" ContentType="application/vnd.openxmlformats-package.relationships+xml"/>
  <Default Extension="gif" ContentType="image/gif"/>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Lst>
  <p:notesMasterIdLst>
    <p:notesMasterId r:id="rId35"/>
  </p:notesMasterIdLst>
  <p:sldIdLst>
    <p:sldId id="256" r:id="rId2"/>
    <p:sldId id="284" r:id="rId3"/>
    <p:sldId id="279" r:id="rId4"/>
    <p:sldId id="285" r:id="rId5"/>
    <p:sldId id="278" r:id="rId6"/>
    <p:sldId id="257" r:id="rId7"/>
    <p:sldId id="258" r:id="rId8"/>
    <p:sldId id="259" r:id="rId9"/>
    <p:sldId id="276" r:id="rId10"/>
    <p:sldId id="277" r:id="rId11"/>
    <p:sldId id="264" r:id="rId12"/>
    <p:sldId id="266" r:id="rId13"/>
    <p:sldId id="280" r:id="rId14"/>
    <p:sldId id="281" r:id="rId15"/>
    <p:sldId id="282" r:id="rId16"/>
    <p:sldId id="283" r:id="rId17"/>
    <p:sldId id="274" r:id="rId18"/>
    <p:sldId id="287" r:id="rId19"/>
    <p:sldId id="263" r:id="rId20"/>
    <p:sldId id="275" r:id="rId21"/>
    <p:sldId id="293" r:id="rId22"/>
    <p:sldId id="294" r:id="rId23"/>
    <p:sldId id="265" r:id="rId24"/>
    <p:sldId id="267" r:id="rId25"/>
    <p:sldId id="268" r:id="rId26"/>
    <p:sldId id="288" r:id="rId27"/>
    <p:sldId id="291" r:id="rId28"/>
    <p:sldId id="292" r:id="rId29"/>
    <p:sldId id="290" r:id="rId30"/>
    <p:sldId id="289" r:id="rId31"/>
    <p:sldId id="272" r:id="rId32"/>
    <p:sldId id="273" r:id="rId33"/>
    <p:sldId id="286"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Garamond"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Garamond"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Garamond"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Garamond" charset="0"/>
        <a:ea typeface="ＭＳ Ｐゴシック" charset="0"/>
        <a:cs typeface="ＭＳ Ｐゴシック" charset="0"/>
      </a:defRPr>
    </a:lvl5pPr>
    <a:lvl6pPr marL="2286000" algn="l" defTabSz="457200" rtl="0" eaLnBrk="1" latinLnBrk="0" hangingPunct="1">
      <a:defRPr kern="1200">
        <a:solidFill>
          <a:schemeClr val="tx1"/>
        </a:solidFill>
        <a:latin typeface="Garamond" charset="0"/>
        <a:ea typeface="ＭＳ Ｐゴシック" charset="0"/>
        <a:cs typeface="ＭＳ Ｐゴシック" charset="0"/>
      </a:defRPr>
    </a:lvl6pPr>
    <a:lvl7pPr marL="2743200" algn="l" defTabSz="457200" rtl="0" eaLnBrk="1" latinLnBrk="0" hangingPunct="1">
      <a:defRPr kern="1200">
        <a:solidFill>
          <a:schemeClr val="tx1"/>
        </a:solidFill>
        <a:latin typeface="Garamond" charset="0"/>
        <a:ea typeface="ＭＳ Ｐゴシック" charset="0"/>
        <a:cs typeface="ＭＳ Ｐゴシック" charset="0"/>
      </a:defRPr>
    </a:lvl7pPr>
    <a:lvl8pPr marL="3200400" algn="l" defTabSz="457200" rtl="0" eaLnBrk="1" latinLnBrk="0" hangingPunct="1">
      <a:defRPr kern="1200">
        <a:solidFill>
          <a:schemeClr val="tx1"/>
        </a:solidFill>
        <a:latin typeface="Garamond" charset="0"/>
        <a:ea typeface="ＭＳ Ｐゴシック" charset="0"/>
        <a:cs typeface="ＭＳ Ｐゴシック" charset="0"/>
      </a:defRPr>
    </a:lvl8pPr>
    <a:lvl9pPr marL="3657600" algn="l" defTabSz="457200" rtl="0" eaLnBrk="1" latinLnBrk="0" hangingPunct="1">
      <a:defRPr kern="1200">
        <a:solidFill>
          <a:schemeClr val="tx1"/>
        </a:solidFill>
        <a:latin typeface="Garamond"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28"/>
    <p:restoredTop sz="95421"/>
  </p:normalViewPr>
  <p:slideViewPr>
    <p:cSldViewPr>
      <p:cViewPr>
        <p:scale>
          <a:sx n="120" d="100"/>
          <a:sy n="120" d="100"/>
        </p:scale>
        <p:origin x="584"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302696-95DD-E448-897E-014AB6872B36}" type="datetimeFigureOut">
              <a:rPr lang="en-US" smtClean="0"/>
              <a:t>12/6/18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2565E1-8AE7-CC44-8D19-27266DBD0B9A}" type="slidenum">
              <a:rPr lang="en-US" smtClean="0"/>
              <a:t>‹#›</a:t>
            </a:fld>
            <a:endParaRPr lang="en-US"/>
          </a:p>
        </p:txBody>
      </p:sp>
    </p:spTree>
    <p:extLst>
      <p:ext uri="{BB962C8B-B14F-4D97-AF65-F5344CB8AC3E}">
        <p14:creationId xmlns:p14="http://schemas.microsoft.com/office/powerpoint/2010/main" val="79775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cs typeface="+mn-cs"/>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cs typeface="+mn-cs"/>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cs typeface="+mn-cs"/>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cs typeface="+mn-cs"/>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cs typeface="+mn-cs"/>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15371"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smtClean="0"/>
              <a:t>Click to edit Master title style</a:t>
            </a:r>
          </a:p>
        </p:txBody>
      </p:sp>
      <p:sp>
        <p:nvSpPr>
          <p:cNvPr id="1537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smtClean="0"/>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smtClean="0"/>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smtClean="0"/>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smtClean="0"/>
            </a:lvl1pPr>
          </a:lstStyle>
          <a:p>
            <a:pPr>
              <a:defRPr/>
            </a:pPr>
            <a:fld id="{1667EF4D-DD23-7F4B-8368-7170657B6D72}" type="slidenum">
              <a:rPr lang="en-US"/>
              <a:pPr>
                <a:defRPr/>
              </a:pPr>
              <a:t>‹#›</a:t>
            </a:fld>
            <a:endParaRPr lang="en-US"/>
          </a:p>
        </p:txBody>
      </p:sp>
    </p:spTree>
    <p:extLst>
      <p:ext uri="{BB962C8B-B14F-4D97-AF65-F5344CB8AC3E}">
        <p14:creationId xmlns:p14="http://schemas.microsoft.com/office/powerpoint/2010/main" val="671674892"/>
      </p:ext>
    </p:extLst>
  </p:cSld>
  <p:clrMapOvr>
    <a:masterClrMapping/>
  </p:clrMapOvr>
  <p:transition>
    <p:sndAc>
      <p:stSnd loop="1">
        <p:snd r:embed="rId1" name="summertime.wav"/>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BF1F70E-3233-3C40-8FA4-540109CAE27D}"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66678571"/>
      </p:ext>
    </p:extLst>
  </p:cSld>
  <p:clrMapOvr>
    <a:masterClrMapping/>
  </p:clrMapOvr>
  <p:transition>
    <p:sndAc>
      <p:stSnd loop="1">
        <p:snd r:embed="rId1" name="summertime.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EF02ED3-101F-EF4E-92ED-A28128276EA4}"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63608617"/>
      </p:ext>
    </p:extLst>
  </p:cSld>
  <p:clrMapOvr>
    <a:masterClrMapping/>
  </p:clrMapOvr>
  <p:transition>
    <p:sndAc>
      <p:stSnd loop="1">
        <p:snd r:embed="rId1" name="summertime.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2562B60-055C-8148-9814-709D0C46D886}"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27115521"/>
      </p:ext>
    </p:extLst>
  </p:cSld>
  <p:clrMapOvr>
    <a:masterClrMapping/>
  </p:clrMapOvr>
  <p:transition>
    <p:sndAc>
      <p:stSnd loop="1">
        <p:snd r:embed="rId1" name="summertim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C3F9BD2-A6A3-FC41-8165-B3769FF69473}"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6885118"/>
      </p:ext>
    </p:extLst>
  </p:cSld>
  <p:clrMapOvr>
    <a:masterClrMapping/>
  </p:clrMapOvr>
  <p:transition>
    <p:sndAc>
      <p:stSnd loop="1">
        <p:snd r:embed="rId1" name="summertime.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A43D00B-FA36-244C-97D2-42F08447924F}"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12743078"/>
      </p:ext>
    </p:extLst>
  </p:cSld>
  <p:clrMapOvr>
    <a:masterClrMapping/>
  </p:clrMapOvr>
  <p:transition>
    <p:sndAc>
      <p:stSnd loop="1">
        <p:snd r:embed="rId1" name="summertime.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0769A90-9248-0840-99FB-6173E40BE341}"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26495950"/>
      </p:ext>
    </p:extLst>
  </p:cSld>
  <p:clrMapOvr>
    <a:masterClrMapping/>
  </p:clrMapOvr>
  <p:transition>
    <p:sndAc>
      <p:stSnd loop="1">
        <p:snd r:embed="rId1" name="summertime.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131D8F06-AD42-6249-8B39-6E0223116E6F}"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26308249"/>
      </p:ext>
    </p:extLst>
  </p:cSld>
  <p:clrMapOvr>
    <a:masterClrMapping/>
  </p:clrMapOvr>
  <p:transition>
    <p:sndAc>
      <p:stSnd loop="1">
        <p:snd r:embed="rId1" name="summertime.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D8901518-D09C-D844-B669-D9E9045786DC}"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36373823"/>
      </p:ext>
    </p:extLst>
  </p:cSld>
  <p:clrMapOvr>
    <a:masterClrMapping/>
  </p:clrMapOvr>
  <p:transition>
    <p:sndAc>
      <p:stSnd loop="1">
        <p:snd r:embed="rId1" name="summertime.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3CCC5961-C0EC-F944-8D73-2EDE02AD0464}"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30101516"/>
      </p:ext>
    </p:extLst>
  </p:cSld>
  <p:clrMapOvr>
    <a:masterClrMapping/>
  </p:clrMapOvr>
  <p:transition>
    <p:sndAc>
      <p:stSnd loop="1">
        <p:snd r:embed="rId1" name="summertime.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AFB6114-C98A-D449-89C8-DC3AC1273658}"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58216414"/>
      </p:ext>
    </p:extLst>
  </p:cSld>
  <p:clrMapOvr>
    <a:masterClrMapping/>
  </p:clrMapOvr>
  <p:transition>
    <p:sndAc>
      <p:stSnd loop="1">
        <p:snd r:embed="rId1" name="summertime.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5662387D-5F9C-4645-9283-3ADF0040E229}"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86965181"/>
      </p:ext>
    </p:extLst>
  </p:cSld>
  <p:clrMapOvr>
    <a:masterClrMapping/>
  </p:clrMapOvr>
  <p:transition>
    <p:sndAc>
      <p:stSnd loop="1">
        <p:snd r:embed="rId1" name="summertime.wav"/>
      </p:stSnd>
    </p:sndAc>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audio" Target="../media/audio1.bin"/><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dt" sz="half" idx="2"/>
          </p:nvPr>
        </p:nvSpPr>
        <p:spPr bwMode="auto">
          <a:xfrm>
            <a:off x="457200" y="6251575"/>
            <a:ext cx="2133600" cy="47625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cs typeface="+mn-cs"/>
              </a:defRPr>
            </a:lvl1pPr>
          </a:lstStyle>
          <a:p>
            <a:pPr>
              <a:defRPr/>
            </a:pPr>
            <a:endParaRPr lang="en-US"/>
          </a:p>
        </p:txBody>
      </p:sp>
      <p:sp>
        <p:nvSpPr>
          <p:cNvPr id="14339"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cs typeface="+mn-cs"/>
              </a:defRPr>
            </a:lvl1pPr>
          </a:lstStyle>
          <a:p>
            <a:pPr>
              <a:defRPr/>
            </a:pPr>
            <a:fld id="{FDED494D-104C-7C4C-9347-A236D9181495}"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4342"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cs typeface="+mn-cs"/>
                </a:endParaRPr>
              </a:p>
            </p:txBody>
          </p:sp>
          <p:sp>
            <p:nvSpPr>
              <p:cNvPr id="14343"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cs typeface="+mn-cs"/>
                </a:endParaRPr>
              </a:p>
            </p:txBody>
          </p:sp>
          <p:sp>
            <p:nvSpPr>
              <p:cNvPr id="14344"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cs typeface="+mn-cs"/>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346"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cs typeface="+mn-cs"/>
                </a:endParaRPr>
              </a:p>
            </p:txBody>
          </p:sp>
        </p:grpSp>
        <p:sp>
          <p:nvSpPr>
            <p:cNvPr id="14347"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cs typeface="+mn-cs"/>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14349" name="Rectangle 13"/>
          <p:cNvSpPr>
            <a:spLocks noGrp="1" noRot="1" noChangeArrowheads="1"/>
          </p:cNvSpPr>
          <p:nvPr>
            <p:ph type="title"/>
          </p:nvPr>
        </p:nvSpPr>
        <p:spPr bwMode="auto">
          <a:xfrm>
            <a:off x="457200" y="274638"/>
            <a:ext cx="8229600" cy="11430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50"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smtClean="0">
                <a:latin typeface="Arial" charset="0"/>
                <a:cs typeface="+mn-cs"/>
              </a:defRPr>
            </a:lvl1pPr>
          </a:lstStyle>
          <a:p>
            <a:pPr>
              <a:defRPr/>
            </a:pPr>
            <a:endParaRPr lang="en-US"/>
          </a:p>
        </p:txBody>
      </p:sp>
      <p:sp>
        <p:nvSpPr>
          <p:cNvPr id="14351" name="Rectangle 15"/>
          <p:cNvSpPr>
            <a:spLocks noGrp="1" noChangeArrowheads="1"/>
          </p:cNvSpPr>
          <p:nvPr>
            <p:ph type="body" idx="1"/>
          </p:nvPr>
        </p:nvSpPr>
        <p:spPr bwMode="auto">
          <a:xfrm>
            <a:off x="457200" y="1600200"/>
            <a:ext cx="8229600" cy="4525963"/>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82"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ransition>
    <p:sndAc>
      <p:stSnd loop="1">
        <p:snd r:embed="rId14" name="summertim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49"/>
                                        </p:tgtEl>
                                        <p:attrNameLst>
                                          <p:attrName>style.visibility</p:attrName>
                                        </p:attrNameLst>
                                      </p:cBhvr>
                                      <p:to>
                                        <p:strVal val="visible"/>
                                      </p:to>
                                    </p:set>
                                    <p:animEffect transition="in" filter="fade">
                                      <p:cBhvr>
                                        <p:cTn id="7" dur="2000"/>
                                        <p:tgtEl>
                                          <p:spTgt spid="143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51">
                                            <p:txEl>
                                              <p:pRg st="0" end="0"/>
                                            </p:txEl>
                                          </p:spTgt>
                                        </p:tgtEl>
                                        <p:attrNameLst>
                                          <p:attrName>style.visibility</p:attrName>
                                        </p:attrNameLst>
                                      </p:cBhvr>
                                      <p:to>
                                        <p:strVal val="visible"/>
                                      </p:to>
                                    </p:set>
                                    <p:animEffect transition="in" filter="fade">
                                      <p:cBhvr>
                                        <p:cTn id="12" dur="2000"/>
                                        <p:tgtEl>
                                          <p:spTgt spid="1435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351">
                                            <p:txEl>
                                              <p:pRg st="1" end="1"/>
                                            </p:txEl>
                                          </p:spTgt>
                                        </p:tgtEl>
                                        <p:attrNameLst>
                                          <p:attrName>style.visibility</p:attrName>
                                        </p:attrNameLst>
                                      </p:cBhvr>
                                      <p:to>
                                        <p:strVal val="visible"/>
                                      </p:to>
                                    </p:set>
                                    <p:animEffect transition="in" filter="fade">
                                      <p:cBhvr>
                                        <p:cTn id="15" dur="2000"/>
                                        <p:tgtEl>
                                          <p:spTgt spid="14351">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351">
                                            <p:txEl>
                                              <p:pRg st="2" end="2"/>
                                            </p:txEl>
                                          </p:spTgt>
                                        </p:tgtEl>
                                        <p:attrNameLst>
                                          <p:attrName>style.visibility</p:attrName>
                                        </p:attrNameLst>
                                      </p:cBhvr>
                                      <p:to>
                                        <p:strVal val="visible"/>
                                      </p:to>
                                    </p:set>
                                    <p:animEffect transition="in" filter="fade">
                                      <p:cBhvr>
                                        <p:cTn id="18" dur="2000"/>
                                        <p:tgtEl>
                                          <p:spTgt spid="14351">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351">
                                            <p:txEl>
                                              <p:pRg st="3" end="3"/>
                                            </p:txEl>
                                          </p:spTgt>
                                        </p:tgtEl>
                                        <p:attrNameLst>
                                          <p:attrName>style.visibility</p:attrName>
                                        </p:attrNameLst>
                                      </p:cBhvr>
                                      <p:to>
                                        <p:strVal val="visible"/>
                                      </p:to>
                                    </p:set>
                                    <p:animEffect transition="in" filter="fade">
                                      <p:cBhvr>
                                        <p:cTn id="21" dur="2000"/>
                                        <p:tgtEl>
                                          <p:spTgt spid="14351">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351">
                                            <p:txEl>
                                              <p:pRg st="4" end="4"/>
                                            </p:txEl>
                                          </p:spTgt>
                                        </p:tgtEl>
                                        <p:attrNameLst>
                                          <p:attrName>style.visibility</p:attrName>
                                        </p:attrNameLst>
                                      </p:cBhvr>
                                      <p:to>
                                        <p:strVal val="visible"/>
                                      </p:to>
                                    </p:set>
                                    <p:animEffect transition="in" filter="fade">
                                      <p:cBhvr>
                                        <p:cTn id="24" dur="2000"/>
                                        <p:tgtEl>
                                          <p:spTgt spid="143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9" grpId="0"/>
      <p:bldP spid="14351" grpId="0" build="p">
        <p:tmplLst>
          <p:tmpl lvl="1">
            <p:tnLst>
              <p:par>
                <p:cTn presetID="10" presetClass="entr" presetSubtype="0" fill="hold" nodeType="clickEffect">
                  <p:stCondLst>
                    <p:cond delay="0"/>
                  </p:stCondLst>
                  <p:childTnLst>
                    <p:set>
                      <p:cBhvr>
                        <p:cTn dur="1" fill="hold">
                          <p:stCondLst>
                            <p:cond delay="0"/>
                          </p:stCondLst>
                        </p:cTn>
                        <p:tgtEl>
                          <p:spTgt spid="14351"/>
                        </p:tgtEl>
                        <p:attrNameLst>
                          <p:attrName>style.visibility</p:attrName>
                        </p:attrNameLst>
                      </p:cBhvr>
                      <p:to>
                        <p:strVal val="visible"/>
                      </p:to>
                    </p:set>
                    <p:animEffect transition="in" filter="fade">
                      <p:cBhvr>
                        <p:cTn dur="2000"/>
                        <p:tgtEl>
                          <p:spTgt spid="14351"/>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4351"/>
                        </p:tgtEl>
                        <p:attrNameLst>
                          <p:attrName>style.visibility</p:attrName>
                        </p:attrNameLst>
                      </p:cBhvr>
                      <p:to>
                        <p:strVal val="visible"/>
                      </p:to>
                    </p:set>
                    <p:animEffect transition="in" filter="fade">
                      <p:cBhvr>
                        <p:cTn dur="2000"/>
                        <p:tgtEl>
                          <p:spTgt spid="14351"/>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4351"/>
                        </p:tgtEl>
                        <p:attrNameLst>
                          <p:attrName>style.visibility</p:attrName>
                        </p:attrNameLst>
                      </p:cBhvr>
                      <p:to>
                        <p:strVal val="visible"/>
                      </p:to>
                    </p:set>
                    <p:animEffect transition="in" filter="fade">
                      <p:cBhvr>
                        <p:cTn dur="2000"/>
                        <p:tgtEl>
                          <p:spTgt spid="14351"/>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4351"/>
                        </p:tgtEl>
                        <p:attrNameLst>
                          <p:attrName>style.visibility</p:attrName>
                        </p:attrNameLst>
                      </p:cBhvr>
                      <p:to>
                        <p:strVal val="visible"/>
                      </p:to>
                    </p:set>
                    <p:animEffect transition="in" filter="fade">
                      <p:cBhvr>
                        <p:cTn dur="2000"/>
                        <p:tgtEl>
                          <p:spTgt spid="14351"/>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4351"/>
                        </p:tgtEl>
                        <p:attrNameLst>
                          <p:attrName>style.visibility</p:attrName>
                        </p:attrNameLst>
                      </p:cBhvr>
                      <p:to>
                        <p:strVal val="visible"/>
                      </p:to>
                    </p:set>
                    <p:animEffect transition="in" filter="fade">
                      <p:cBhvr>
                        <p:cTn dur="2000"/>
                        <p:tgtEl>
                          <p:spTgt spid="14351"/>
                        </p:tgtEl>
                      </p:cBhvr>
                    </p:animEffect>
                  </p:childTnLst>
                </p:cTn>
              </p:par>
            </p:tnLst>
          </p:tmpl>
        </p:tmplLst>
      </p:bldP>
    </p:bld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ＭＳ Ｐゴシック" charset="0"/>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mages.google.com/imgres?imgurl=http://www.cnn.com/2000/books/news/08/14/salon.gatsby/story.great.gatsby.jpg&amp;imgrefurl=http://www.cnn.com/2000/books/news/08/14/salon.gatsby/index.html&amp;h=340&amp;w=220&amp;sz=27&amp;hl=en&amp;start=11&amp;tbnid=KbdizAzLW7MfAM:&amp;tbnh=119&amp;tbnw=77&amp;prev=/images?q=gatsby&amp;svnum=10&amp;hl=en&amp;lr=" TargetMode="Externa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audio" Target="../media/audio1.bin"/></Relationships>
</file>

<file path=ppt/slides/_rels/slide10.xml.rels><?xml version="1.0" encoding="UTF-8" standalone="yes"?>
<Relationships xmlns="http://schemas.openxmlformats.org/package/2006/relationships"><Relationship Id="rId11" Type="http://schemas.openxmlformats.org/officeDocument/2006/relationships/hyperlink" Target="NULL" TargetMode="External"/><Relationship Id="rId12" Type="http://schemas.openxmlformats.org/officeDocument/2006/relationships/image" Target="../media/image10.jpeg"/><Relationship Id="rId1" Type="http://schemas.openxmlformats.org/officeDocument/2006/relationships/slideLayout" Target="../slideLayouts/slideLayout12.xml"/><Relationship Id="rId2" Type="http://schemas.openxmlformats.org/officeDocument/2006/relationships/audio" Target="../media/audio1.bin"/><Relationship Id="rId3" Type="http://schemas.openxmlformats.org/officeDocument/2006/relationships/hyperlink" Target="http://images.google.com/imgres?imgurl=http://home.mindspring.com/~jdmc/sitebuildercontent/sitebuilderpictures/.pond/flapper.jpg.w300h226.jpg&amp;imgrefurl=http://home.mindspring.com/~jdmc/vint_age/id4.html&amp;h=226&amp;w=300&amp;sz=14&amp;hl=en&amp;start=40&amp;tbnid=oe9A4QdOki93bM:&amp;tbnh=87&amp;tbnw=116&amp;prev=/images?q=flapper&amp;start=20&amp;ndsp=20&amp;svnum=10&amp;hl=en&amp;lr=&amp;ie=UTF-8&amp;sa=N" TargetMode="External"/><Relationship Id="rId4" Type="http://schemas.openxmlformats.org/officeDocument/2006/relationships/image" Target="../media/image7.jpeg"/><Relationship Id="rId5" Type="http://schemas.openxmlformats.org/officeDocument/2006/relationships/hyperlink" Target="NULL" TargetMode="External"/><Relationship Id="rId6" Type="http://schemas.openxmlformats.org/officeDocument/2006/relationships/image" Target="../media/image8.jpeg"/><Relationship Id="rId7" Type="http://schemas.openxmlformats.org/officeDocument/2006/relationships/hyperlink" Target="http://images.google.com/imgres?imgurl=http://www.usps.com/images/stamps/98/flapper.jpg&amp;imgrefurl=http://www.usps.com/images/stamps/ctc_txt.htm&amp;h=396&amp;w=372&amp;sz=36&amp;hl=en&amp;start=36&amp;tbnid=EjV71tUIDXGymM:&amp;tbnh=124&amp;tbnw=116&amp;prev=/images?q=flapper&amp;start=20&amp;ndsp=20&amp;svnum=10&amp;hl=en&amp;lr=&amp;ie=UTF-8&amp;sa=N" TargetMode="External"/><Relationship Id="rId8" Type="http://schemas.openxmlformats.org/officeDocument/2006/relationships/image" Target="../media/image6.jpeg"/><Relationship Id="rId9" Type="http://schemas.openxmlformats.org/officeDocument/2006/relationships/hyperlink" Target="http://images.google.com/imgres?imgurl=http://www.agofs.com/imagesatol/bellamy/Flapper.jpg&amp;imgrefurl=http://www.agofs.com/Bellamy3.htm&amp;h=451&amp;w=360&amp;sz=35&amp;hl=en&amp;start=21&amp;tbnid=uD5BjZhGOf1bCM:&amp;tbnh=127&amp;tbnw=101&amp;prev=/images?q=flapper&amp;start=20&amp;ndsp=20&amp;svnum=10&amp;hl=en&amp;lr=&amp;ie=UTF-8&amp;sa=N" TargetMode="External"/><Relationship Id="rId10"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audio" Target="../media/audio1.bin"/><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audio" Target="../media/audio1.bin"/><Relationship Id="rId3" Type="http://schemas.openxmlformats.org/officeDocument/2006/relationships/hyperlink" Target="http://www.youtube.com/watch?v=ltZGv1A971Q"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images.google.com/imgres?imgurl=http://www.usrelocationservices.com/index_pic.jpg&amp;imgrefurl=http://www.usrelocationservices.com/&amp;h=488&amp;w=501&amp;sz=20&amp;hl=en&amp;start=1&amp;tbnid=7Zq43gYg3reO0M:&amp;tbnh=127&amp;tbnw=130&amp;prev=/images?q=american+dream&amp;svnum=10&amp;hl=en&amp;lr=" TargetMode="External"/><Relationship Id="rId4" Type="http://schemas.openxmlformats.org/officeDocument/2006/relationships/image" Target="../media/image13.jpeg"/><Relationship Id="rId1" Type="http://schemas.openxmlformats.org/officeDocument/2006/relationships/slideLayout" Target="../slideLayouts/slideLayout4.xml"/><Relationship Id="rId2" Type="http://schemas.openxmlformats.org/officeDocument/2006/relationships/audio" Target="../media/audio1.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audio" Target="../media/audio1.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20.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image" Target="../media/image14.jpeg"/><Relationship Id="rId1" Type="http://schemas.openxmlformats.org/officeDocument/2006/relationships/slideLayout" Target="../slideLayouts/slideLayout4.xml"/><Relationship Id="rId2" Type="http://schemas.openxmlformats.org/officeDocument/2006/relationships/audio" Target="../media/audio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audio" Target="../media/audio1.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23.xml.rels><?xml version="1.0" encoding="UTF-8" standalone="yes"?>
<Relationships xmlns="http://schemas.openxmlformats.org/package/2006/relationships"><Relationship Id="rId3" Type="http://schemas.openxmlformats.org/officeDocument/2006/relationships/hyperlink" Target="http://www.encarta.msn.com/" TargetMode="External"/><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 Id="rId3" Type="http://schemas.openxmlformats.org/officeDocument/2006/relationships/image" Target="../media/image16.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audio" Target="../media/audio1.bin"/><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 Id="rId3" Type="http://schemas.openxmlformats.org/officeDocument/2006/relationships/image" Target="../media/image4.wmf"/></Relationships>
</file>

<file path=ppt/slides/_rels/slide9.xml.rels><?xml version="1.0" encoding="UTF-8" standalone="yes"?>
<Relationships xmlns="http://schemas.openxmlformats.org/package/2006/relationships"><Relationship Id="rId3" Type="http://schemas.openxmlformats.org/officeDocument/2006/relationships/hyperlink" Target="http://images.google.com/imgres?imgurl=http://www.sunyjcc.edu/jamestown/theatre/rookerynook/flapper.jpg&amp;imgrefurl=http://www.sunyjcc.edu/jamestown/theatre/rookerynook/index.html&amp;h=234&amp;w=200&amp;sz=17&amp;hl=en&amp;start=17&amp;tbnid=hD3yQWYuNxUkRM:&amp;tbnh=109&amp;tbnw=93&amp;prev=/images?q=flapper&amp;svnum=10&amp;hl=en&amp;lr=&amp;ie=UTF-8" TargetMode="External"/><Relationship Id="rId4" Type="http://schemas.openxmlformats.org/officeDocument/2006/relationships/image" Target="../media/image5.jpeg"/><Relationship Id="rId5" Type="http://schemas.openxmlformats.org/officeDocument/2006/relationships/hyperlink" Target="http://images.google.com/imgres?imgurl=http://www.usps.com/images/stamps/98/flapper.jpg&amp;imgrefurl=http://www.usps.com/images/stamps/ctc_txt.htm&amp;h=396&amp;w=372&amp;sz=36&amp;hl=en&amp;start=36&amp;tbnid=EjV71tUIDXGymM:&amp;tbnh=124&amp;tbnw=116&amp;prev=/images?q=flapper&amp;start=20&amp;ndsp=20&amp;svnum=10&amp;hl=en&amp;lr=&amp;ie=UTF-8&amp;sa=N" TargetMode="External"/><Relationship Id="rId6" Type="http://schemas.openxmlformats.org/officeDocument/2006/relationships/image" Target="../media/image6.jpeg"/><Relationship Id="rId1" Type="http://schemas.openxmlformats.org/officeDocument/2006/relationships/slideLayout" Target="../slideLayouts/slideLayout12.xml"/><Relationship Id="rId2" Type="http://schemas.openxmlformats.org/officeDocument/2006/relationships/audio" Target="../media/audio1.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b="0" dirty="0" smtClean="0">
                <a:solidFill>
                  <a:srgbClr val="CCCCFF"/>
                </a:solidFill>
                <a:cs typeface="+mj-cs"/>
              </a:rPr>
              <a:t>F. Scott Fitzgerald</a:t>
            </a:r>
            <a:r>
              <a:rPr lang="ja-JP" altLang="en-US" b="0" dirty="0" smtClean="0">
                <a:solidFill>
                  <a:srgbClr val="CCCCFF"/>
                </a:solidFill>
                <a:latin typeface="Arial"/>
                <a:cs typeface="+mj-cs"/>
              </a:rPr>
              <a:t>’</a:t>
            </a:r>
            <a:r>
              <a:rPr lang="en-US" b="0" dirty="0" smtClean="0">
                <a:solidFill>
                  <a:srgbClr val="CCCCFF"/>
                </a:solidFill>
                <a:cs typeface="+mj-cs"/>
              </a:rPr>
              <a:t>s </a:t>
            </a:r>
            <a:br>
              <a:rPr lang="en-US" b="0" dirty="0" smtClean="0">
                <a:solidFill>
                  <a:srgbClr val="CCCCFF"/>
                </a:solidFill>
                <a:cs typeface="+mj-cs"/>
              </a:rPr>
            </a:br>
            <a:r>
              <a:rPr lang="en-US" b="0" i="1" dirty="0" smtClean="0">
                <a:solidFill>
                  <a:srgbClr val="CCCCFF"/>
                </a:solidFill>
                <a:cs typeface="+mj-cs"/>
              </a:rPr>
              <a:t>The Great Gatsby</a:t>
            </a:r>
          </a:p>
        </p:txBody>
      </p:sp>
      <p:sp>
        <p:nvSpPr>
          <p:cNvPr id="2051" name="Rectangle 3"/>
          <p:cNvSpPr>
            <a:spLocks noGrp="1" noChangeArrowheads="1"/>
          </p:cNvSpPr>
          <p:nvPr>
            <p:ph type="subTitle" idx="1"/>
          </p:nvPr>
        </p:nvSpPr>
        <p:spPr/>
        <p:txBody>
          <a:bodyPr/>
          <a:lstStyle/>
          <a:p>
            <a:pPr eaLnBrk="1" hangingPunct="1">
              <a:defRPr/>
            </a:pPr>
            <a:r>
              <a:rPr lang="en-US" dirty="0" smtClean="0">
                <a:cs typeface="+mn-cs"/>
              </a:rPr>
              <a:t> </a:t>
            </a:r>
          </a:p>
          <a:p>
            <a:pPr eaLnBrk="1" hangingPunct="1">
              <a:defRPr/>
            </a:pPr>
            <a:r>
              <a:rPr lang="en-US" dirty="0" smtClean="0">
                <a:cs typeface="+mn-cs"/>
              </a:rPr>
              <a:t> </a:t>
            </a:r>
          </a:p>
        </p:txBody>
      </p:sp>
      <p:pic>
        <p:nvPicPr>
          <p:cNvPr id="3075" name="Picture 5" descr="http://images.google.com/images?q=tbn:KbdizAzLW7MfAM:http://www.cnn.com/2000/books/news/08/14/salon.gatsby/story.great.gatsby.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733800"/>
            <a:ext cx="1716088" cy="2655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ndAc>
      <p:stSnd loop="1">
        <p:snd r:embed="rId2" name="summertim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1"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p:txBody>
          <a:bodyPr/>
          <a:lstStyle/>
          <a:p>
            <a:pPr eaLnBrk="1" hangingPunct="1">
              <a:defRPr/>
            </a:pPr>
            <a:r>
              <a:rPr lang="en-US" smtClean="0">
                <a:cs typeface="+mj-cs"/>
              </a:rPr>
              <a:t>Flapper Fashion </a:t>
            </a:r>
          </a:p>
        </p:txBody>
      </p:sp>
      <p:sp>
        <p:nvSpPr>
          <p:cNvPr id="45059" name="Rectangle 3"/>
          <p:cNvSpPr>
            <a:spLocks noGrp="1" noChangeArrowheads="1"/>
          </p:cNvSpPr>
          <p:nvPr>
            <p:ph type="body" sz="half" idx="1"/>
          </p:nvPr>
        </p:nvSpPr>
        <p:spPr/>
        <p:txBody>
          <a:bodyPr/>
          <a:lstStyle/>
          <a:p>
            <a:pPr eaLnBrk="1" hangingPunct="1">
              <a:defRPr/>
            </a:pPr>
            <a:r>
              <a:rPr lang="en-US" sz="2800" smtClean="0">
                <a:cs typeface="+mn-cs"/>
              </a:rPr>
              <a:t>Flappers dressed in shapeless dresses that came to the knee.</a:t>
            </a:r>
          </a:p>
          <a:p>
            <a:pPr eaLnBrk="1" hangingPunct="1">
              <a:defRPr/>
            </a:pPr>
            <a:r>
              <a:rPr lang="en-US" sz="2800" smtClean="0">
                <a:cs typeface="+mn-cs"/>
              </a:rPr>
              <a:t>Dresses were made to look </a:t>
            </a:r>
            <a:r>
              <a:rPr lang="ja-JP" altLang="en-US" sz="2800" smtClean="0">
                <a:latin typeface="Arial"/>
                <a:cs typeface="+mn-cs"/>
              </a:rPr>
              <a:t>“</a:t>
            </a:r>
            <a:r>
              <a:rPr lang="en-US" sz="2800" smtClean="0">
                <a:cs typeface="+mn-cs"/>
              </a:rPr>
              <a:t>boy-like</a:t>
            </a:r>
            <a:r>
              <a:rPr lang="ja-JP" altLang="en-US" sz="2800" smtClean="0">
                <a:latin typeface="Arial"/>
                <a:cs typeface="+mn-cs"/>
              </a:rPr>
              <a:t>”</a:t>
            </a:r>
            <a:endParaRPr lang="en-US" sz="2800" smtClean="0">
              <a:cs typeface="+mn-cs"/>
            </a:endParaRPr>
          </a:p>
          <a:p>
            <a:pPr eaLnBrk="1" hangingPunct="1">
              <a:defRPr/>
            </a:pPr>
            <a:r>
              <a:rPr lang="en-US" sz="2800" smtClean="0">
                <a:cs typeface="+mn-cs"/>
              </a:rPr>
              <a:t>Gender bending was common. Women would try to make themselves look more man-like.</a:t>
            </a:r>
          </a:p>
        </p:txBody>
      </p:sp>
      <p:pic>
        <p:nvPicPr>
          <p:cNvPr id="8195" name="Picture 6" descr="http://images.google.com/images?q=tbn:oe9A4QdOki93bM:http://home.mindspring.com/~jdmc/sitebuildercontent/sitebuilderpictures/.pond/flapper.jpg.w300h226.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133600"/>
            <a:ext cx="1325563" cy="99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6" name="Picture 8" descr="http://images.google.com/images?q=tbn:ex_tQZd9hdaH9M:http://www.wm.edu/amst/370/2005/sp2/images/flapper%2520date.JPG">
            <a:hlinkClick r:id="rId5" invalidUrl="http://images.google.com/imgres?imgurl=http://www.wm.edu/amst/370/2005/sp2/images/flapper date.JPG&amp;imgrefurl=http://www.wm.edu/amst/370/2005/sp2/i_am_a_flapper.htm&amp;h=279&amp;w=151&amp;sz=11&amp;hl=en&amp;start=39&amp;tbnid=ex_tQZd9hdaH9M:&amp;tbnh=114&amp;tbnw=62&amp;prev=/images?q=flapper&amp;start=20&amp;ndsp=20&amp;svnum=10&amp;hl=en&amp;lr=&amp;ie=UTF-8&amp;sa=N"/>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838200"/>
            <a:ext cx="1743075" cy="320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7" name="Picture 10" descr="http://images.google.com/images?q=tbn:EjV71tUIDXGymM:http://www.usps.com/images/stamps/98/flapper.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4114800"/>
            <a:ext cx="2181225" cy="2332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8" name="Picture 12" descr="http://images.google.com/images?q=tbn:uD5BjZhGOf1bCM:http://www.agofs.com/imagesatol/bellamy/Flapper.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95738" y="2703513"/>
            <a:ext cx="1154112" cy="145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9" name="Picture 14" descr="http://images.google.com/images?q=tbn:s7IowTHECSOglM:http://www.costumesofnashua.com/CNWebSite105/Active905/Pages/CostumeRental/FlapperGangster/Pics%2520Flapper/CC00837%2520Fashion%2520Flapper%2520purple.jpg">
            <a:hlinkClick r:id="rId11" invalidUrl="http://images.google.com/imgres?imgurl=http://www.costumesofnashua.com/CNWebSite105/Active905/Pages/CostumeRental/FlapperGangster/Pics Flapper/CC00837 Fashion Flapper purple.jpg&amp;imgrefurl=http://www.costumesofnashua.com/CNWebSite105/Active905/Pages/CostumeRental/FlapperGangster/FlapperGangster.htm&amp;h=440&amp;w=232&amp;sz=51&amp;hl=en&amp;start=87&amp;tbnid=s7IowTHECSOglM:&amp;tbnh=127&amp;tbnw=67&amp;prev=/images?q=flapper&amp;start=80&amp;ndsp=20&amp;svnum=10&amp;hl=en&amp;lr=&amp;ie=UTF-8&amp;sa=N"/>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76800" y="4343400"/>
            <a:ext cx="1087438" cy="206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ndAc>
      <p:stSnd loop="1">
        <p:snd r:embed="rId2" name="summertim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5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P spid="4505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pPr eaLnBrk="1" hangingPunct="1">
              <a:defRPr/>
            </a:pPr>
            <a:r>
              <a:rPr lang="en-US" smtClean="0">
                <a:cs typeface="+mj-cs"/>
              </a:rPr>
              <a:t>Settings in </a:t>
            </a:r>
            <a:r>
              <a:rPr lang="en-US" u="sng" smtClean="0">
                <a:cs typeface="+mj-cs"/>
              </a:rPr>
              <a:t>The Great Gatsby</a:t>
            </a:r>
            <a:endParaRPr lang="en-US" smtClean="0">
              <a:cs typeface="+mj-cs"/>
            </a:endParaRPr>
          </a:p>
        </p:txBody>
      </p:sp>
      <p:sp>
        <p:nvSpPr>
          <p:cNvPr id="26627" name="Rectangle 3"/>
          <p:cNvSpPr>
            <a:spLocks noGrp="1" noChangeArrowheads="1"/>
          </p:cNvSpPr>
          <p:nvPr>
            <p:ph type="body" sz="half" idx="1"/>
          </p:nvPr>
        </p:nvSpPr>
        <p:spPr/>
        <p:txBody>
          <a:bodyPr/>
          <a:lstStyle/>
          <a:p>
            <a:pPr eaLnBrk="1" hangingPunct="1">
              <a:defRPr/>
            </a:pPr>
            <a:r>
              <a:rPr lang="en-US" smtClean="0">
                <a:cs typeface="+mn-cs"/>
              </a:rPr>
              <a:t>West Egg- where Nick and Gatsby live, represents new money</a:t>
            </a:r>
          </a:p>
          <a:p>
            <a:pPr eaLnBrk="1" hangingPunct="1">
              <a:defRPr/>
            </a:pPr>
            <a:r>
              <a:rPr lang="en-US" smtClean="0">
                <a:cs typeface="+mn-cs"/>
              </a:rPr>
              <a:t>East Egg- where Daisy lives, the more fashionable area, represents old money</a:t>
            </a:r>
          </a:p>
        </p:txBody>
      </p:sp>
      <p:sp>
        <p:nvSpPr>
          <p:cNvPr id="26630" name="Rectangle 6"/>
          <p:cNvSpPr>
            <a:spLocks noGrp="1" noChangeArrowheads="1"/>
          </p:cNvSpPr>
          <p:nvPr>
            <p:ph type="body" sz="half" idx="2"/>
          </p:nvPr>
        </p:nvSpPr>
        <p:spPr/>
        <p:txBody>
          <a:bodyPr/>
          <a:lstStyle/>
          <a:p>
            <a:pPr eaLnBrk="1" hangingPunct="1">
              <a:buFont typeface="Wingdings" charset="0"/>
              <a:buNone/>
              <a:defRPr/>
            </a:pPr>
            <a:endParaRPr lang="en-US" smtClean="0">
              <a:cs typeface="+mn-cs"/>
            </a:endParaRPr>
          </a:p>
        </p:txBody>
      </p:sp>
      <p:pic>
        <p:nvPicPr>
          <p:cNvPr id="9220" name="Picture 10" descr="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209800"/>
            <a:ext cx="4343400" cy="349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ndAc>
      <p:stSnd loop="1">
        <p:snd r:embed="rId2" name="summertim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499"/>
                                          </p:stCondLst>
                                        </p:cTn>
                                        <p:tgtEl>
                                          <p:spTgt spid="26630">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build="p" autoUpdateAnimBg="0"/>
      <p:bldP spid="26630"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pPr eaLnBrk="1" hangingPunct="1">
              <a:defRPr/>
            </a:pPr>
            <a:r>
              <a:rPr lang="en-US" smtClean="0">
                <a:cs typeface="+mj-cs"/>
              </a:rPr>
              <a:t>Settings in </a:t>
            </a:r>
            <a:r>
              <a:rPr lang="en-US" u="sng" smtClean="0">
                <a:cs typeface="+mj-cs"/>
              </a:rPr>
              <a:t>The Great Gatsby</a:t>
            </a:r>
            <a:endParaRPr lang="en-US" smtClean="0">
              <a:cs typeface="+mj-cs"/>
            </a:endParaRPr>
          </a:p>
        </p:txBody>
      </p:sp>
      <p:sp>
        <p:nvSpPr>
          <p:cNvPr id="28675" name="Rectangle 3"/>
          <p:cNvSpPr>
            <a:spLocks noGrp="1" noChangeArrowheads="1"/>
          </p:cNvSpPr>
          <p:nvPr>
            <p:ph type="body" idx="1"/>
          </p:nvPr>
        </p:nvSpPr>
        <p:spPr/>
        <p:txBody>
          <a:bodyPr/>
          <a:lstStyle/>
          <a:p>
            <a:pPr eaLnBrk="1" hangingPunct="1">
              <a:defRPr/>
            </a:pPr>
            <a:r>
              <a:rPr lang="en-US" dirty="0" smtClean="0">
                <a:cs typeface="+mn-cs"/>
              </a:rPr>
              <a:t>The City- New York City, where the characters escape to for work and play </a:t>
            </a:r>
          </a:p>
          <a:p>
            <a:pPr eaLnBrk="1" hangingPunct="1">
              <a:defRPr/>
            </a:pPr>
            <a:r>
              <a:rPr lang="en-US" dirty="0" smtClean="0">
                <a:cs typeface="+mn-cs"/>
              </a:rPr>
              <a:t>The Valley of Ashes- between the City and West Egg, Wilson’s stations is here</a:t>
            </a:r>
          </a:p>
          <a:p>
            <a:pPr marL="0" indent="0" eaLnBrk="1" hangingPunct="1">
              <a:buFont typeface="Wingdings" charset="0"/>
              <a:buNone/>
              <a:defRPr/>
            </a:pPr>
            <a:endParaRPr lang="en-US" dirty="0" smtClean="0">
              <a:cs typeface="+mn-cs"/>
            </a:endParaRPr>
          </a:p>
        </p:txBody>
      </p:sp>
      <p:pic>
        <p:nvPicPr>
          <p:cNvPr id="10243" name="Picture 4" descr="timesqu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114800"/>
            <a:ext cx="3105150" cy="2428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ndAc>
      <p:stSnd loop="1">
        <p:snd r:embed="rId2" name="summertime.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a:t>
            </a:r>
            <a:endParaRPr lang="en-US" dirty="0"/>
          </a:p>
        </p:txBody>
      </p:sp>
      <p:sp>
        <p:nvSpPr>
          <p:cNvPr id="3" name="Content Placeholder 2"/>
          <p:cNvSpPr>
            <a:spLocks noGrp="1"/>
          </p:cNvSpPr>
          <p:nvPr>
            <p:ph idx="1"/>
          </p:nvPr>
        </p:nvSpPr>
        <p:spPr>
          <a:xfrm>
            <a:off x="457200" y="1524000"/>
            <a:ext cx="8229600" cy="4525963"/>
          </a:xfrm>
        </p:spPr>
        <p:txBody>
          <a:bodyPr/>
          <a:lstStyle/>
          <a:p>
            <a:r>
              <a:rPr lang="en-US" dirty="0" smtClean="0"/>
              <a:t>After reading the article:</a:t>
            </a:r>
          </a:p>
          <a:p>
            <a:r>
              <a:rPr lang="en-US" dirty="0" smtClean="0"/>
              <a:t>What is it about?</a:t>
            </a:r>
          </a:p>
          <a:p>
            <a:r>
              <a:rPr lang="en-US" dirty="0" smtClean="0"/>
              <a:t>Where is it happening?</a:t>
            </a:r>
          </a:p>
          <a:p>
            <a:r>
              <a:rPr lang="en-US" dirty="0" smtClean="0"/>
              <a:t>How is this happening?</a:t>
            </a:r>
          </a:p>
          <a:p>
            <a:r>
              <a:rPr lang="en-US" dirty="0" smtClean="0"/>
              <a:t>Why do we care?</a:t>
            </a:r>
          </a:p>
          <a:p>
            <a:pPr marL="0" indent="0">
              <a:buNone/>
            </a:pPr>
            <a:endParaRPr lang="en-US" dirty="0" smtClean="0"/>
          </a:p>
          <a:p>
            <a:endParaRPr lang="en-US" dirty="0" smtClean="0"/>
          </a:p>
        </p:txBody>
      </p:sp>
    </p:spTree>
    <p:extLst>
      <p:ext uri="{BB962C8B-B14F-4D97-AF65-F5344CB8AC3E}">
        <p14:creationId xmlns:p14="http://schemas.microsoft.com/office/powerpoint/2010/main" val="687883704"/>
      </p:ext>
    </p:extLst>
  </p:cSld>
  <p:clrMapOvr>
    <a:masterClrMapping/>
  </p:clrMapOvr>
  <p:transition>
    <p:sndAc>
      <p:stSnd loop="1">
        <p:snd r:embed="rId2" name="summertime.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Charting Death</a:t>
            </a:r>
            <a:endParaRPr lang="en-US" dirty="0"/>
          </a:p>
        </p:txBody>
      </p:sp>
      <p:sp>
        <p:nvSpPr>
          <p:cNvPr id="3" name="Content Placeholder 2"/>
          <p:cNvSpPr>
            <a:spLocks noGrp="1"/>
          </p:cNvSpPr>
          <p:nvPr>
            <p:ph idx="1"/>
          </p:nvPr>
        </p:nvSpPr>
        <p:spPr>
          <a:xfrm>
            <a:off x="457200" y="1371600"/>
            <a:ext cx="8686800" cy="4525963"/>
          </a:xfrm>
        </p:spPr>
        <p:txBody>
          <a:bodyPr/>
          <a:lstStyle/>
          <a:p>
            <a:r>
              <a:rPr lang="en-US" dirty="0"/>
              <a:t>Draw </a:t>
            </a:r>
            <a:r>
              <a:rPr lang="en-US" dirty="0" smtClean="0"/>
              <a:t>5 horizontal </a:t>
            </a:r>
            <a:r>
              <a:rPr lang="en-US" dirty="0"/>
              <a:t>lines on your paper.</a:t>
            </a:r>
          </a:p>
          <a:p>
            <a:r>
              <a:rPr lang="en-US" dirty="0" smtClean="0"/>
              <a:t>On the Y axis, label </a:t>
            </a:r>
            <a:r>
              <a:rPr lang="en-US" dirty="0"/>
              <a:t>each: “15”, “25”, “35”, “45” and “55”</a:t>
            </a:r>
          </a:p>
          <a:p>
            <a:r>
              <a:rPr lang="en-US" dirty="0" smtClean="0"/>
              <a:t>On the X axis, evenly distribute the numbers 1-10.</a:t>
            </a:r>
            <a:endParaRPr lang="en-US" dirty="0"/>
          </a:p>
          <a:p>
            <a:r>
              <a:rPr lang="en-US" dirty="0" smtClean="0"/>
              <a:t>Using an ! as a marker, predict the emotional turmoil your death would cause at each age(subjectively, but to those who know you).</a:t>
            </a:r>
          </a:p>
          <a:p>
            <a:r>
              <a:rPr lang="en-US" dirty="0" smtClean="0"/>
              <a:t>Using a $ as a marker, predict the financial turmoil your death would cause at each age (subjectively, but to those who know you).</a:t>
            </a:r>
            <a:endParaRPr lang="en-US" dirty="0"/>
          </a:p>
        </p:txBody>
      </p:sp>
    </p:spTree>
    <p:extLst>
      <p:ext uri="{BB962C8B-B14F-4D97-AF65-F5344CB8AC3E}">
        <p14:creationId xmlns:p14="http://schemas.microsoft.com/office/powerpoint/2010/main" val="3803524"/>
      </p:ext>
    </p:extLst>
  </p:cSld>
  <p:clrMapOvr>
    <a:masterClrMapping/>
  </p:clrMapOvr>
  <p:transition>
    <p:sndAc>
      <p:stSnd loop="1">
        <p:snd r:embed="rId2" name="summertime.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Free-Write</a:t>
            </a:r>
            <a:endParaRPr lang="en-US" dirty="0"/>
          </a:p>
        </p:txBody>
      </p:sp>
      <p:sp>
        <p:nvSpPr>
          <p:cNvPr id="3" name="Content Placeholder 2"/>
          <p:cNvSpPr>
            <a:spLocks noGrp="1"/>
          </p:cNvSpPr>
          <p:nvPr>
            <p:ph idx="1"/>
          </p:nvPr>
        </p:nvSpPr>
        <p:spPr>
          <a:xfrm>
            <a:off x="0" y="1295401"/>
            <a:ext cx="9144000" cy="4800600"/>
          </a:xfrm>
        </p:spPr>
        <p:txBody>
          <a:bodyPr/>
          <a:lstStyle/>
          <a:p>
            <a:r>
              <a:rPr lang="en-US" sz="2800" dirty="0"/>
              <a:t>Using an extended METAPHOR, write a paragraph to vividly describe </a:t>
            </a:r>
            <a:r>
              <a:rPr lang="en-US" sz="2800" dirty="0" smtClean="0"/>
              <a:t>love as…</a:t>
            </a:r>
            <a:endParaRPr lang="en-US" sz="2800" dirty="0"/>
          </a:p>
          <a:p>
            <a:r>
              <a:rPr lang="en-US" sz="2800" dirty="0"/>
              <a:t>Violet, Skeleton, Valley, Maze, Amoeba, Fruit, Water, Altar, Library, Diamond, Purse, Balloon, Hinge, Battery, Spice, Armor, Bell , Fountain, Window, Robot, Seed, Menu, Rainbow, Prison, Water, Monster, Satellite, Safe, Key, Muscle, Sauce, Ladder, Nest, Saloon, Fawn, Landslide, Machine, Prism, Lever, Shadow, Smoke, Map, Microscope, Pendulum, Horizon, Perfume, Magnet, Zoo, Fungus, Grave, Swamp, Bruise, Engine, Candy, Detour, Current, Bottle, Feather, Ghost, Clock, Compass, Statue, Library, Mouse</a:t>
            </a:r>
            <a:r>
              <a:rPr lang="en-US" sz="2800" dirty="0" smtClean="0"/>
              <a:t>.</a:t>
            </a:r>
          </a:p>
          <a:p>
            <a:r>
              <a:rPr lang="en-US" sz="2800" dirty="0" smtClean="0"/>
              <a:t>It is NOT patient, kind, a rose, or a battlefield.</a:t>
            </a:r>
          </a:p>
          <a:p>
            <a:pPr marL="0" indent="0">
              <a:buNone/>
            </a:pPr>
            <a:endParaRPr lang="en-US" dirty="0"/>
          </a:p>
        </p:txBody>
      </p:sp>
    </p:spTree>
    <p:extLst>
      <p:ext uri="{BB962C8B-B14F-4D97-AF65-F5344CB8AC3E}">
        <p14:creationId xmlns:p14="http://schemas.microsoft.com/office/powerpoint/2010/main" val="1719679404"/>
      </p:ext>
    </p:extLst>
  </p:cSld>
  <p:clrMapOvr>
    <a:masterClrMapping/>
  </p:clrMapOvr>
  <p:transition>
    <p:sndAc>
      <p:stSnd loop="1">
        <p:snd r:embed="rId2" name="summertime.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Dream</a:t>
            </a:r>
            <a:endParaRPr lang="en-US" dirty="0"/>
          </a:p>
        </p:txBody>
      </p:sp>
      <p:sp>
        <p:nvSpPr>
          <p:cNvPr id="3" name="Content Placeholder 2"/>
          <p:cNvSpPr>
            <a:spLocks noGrp="1"/>
          </p:cNvSpPr>
          <p:nvPr>
            <p:ph sz="half" idx="1"/>
          </p:nvPr>
        </p:nvSpPr>
        <p:spPr/>
        <p:txBody>
          <a:bodyPr/>
          <a:lstStyle/>
          <a:p>
            <a:endParaRPr lang="en-US" dirty="0"/>
          </a:p>
          <a:p>
            <a:r>
              <a:rPr lang="en-US" u="sng" dirty="0">
                <a:hlinkClick r:id="rId3"/>
              </a:rPr>
              <a:t>http://www.youtube.com/watch?v=ltZGv1A971Q</a:t>
            </a:r>
          </a:p>
          <a:p>
            <a:pPr marL="0" indent="0">
              <a:buNone/>
            </a:pPr>
            <a:endParaRPr lang="en-US" dirty="0"/>
          </a:p>
        </p:txBody>
      </p:sp>
      <p:sp>
        <p:nvSpPr>
          <p:cNvPr id="4" name="Content Placeholder 3"/>
          <p:cNvSpPr>
            <a:spLocks noGrp="1"/>
          </p:cNvSpPr>
          <p:nvPr>
            <p:ph sz="half" idx="2"/>
          </p:nvPr>
        </p:nvSpPr>
        <p:spPr/>
        <p:txBody>
          <a:bodyPr/>
          <a:lstStyle/>
          <a:p>
            <a:r>
              <a:rPr lang="en-US" dirty="0" smtClean="0"/>
              <a:t>What?</a:t>
            </a:r>
          </a:p>
          <a:p>
            <a:r>
              <a:rPr lang="en-US" dirty="0" smtClean="0"/>
              <a:t>Where?</a:t>
            </a:r>
          </a:p>
          <a:p>
            <a:r>
              <a:rPr lang="en-US" dirty="0" smtClean="0"/>
              <a:t>How?</a:t>
            </a:r>
          </a:p>
          <a:p>
            <a:r>
              <a:rPr lang="en-US" dirty="0" smtClean="0"/>
              <a:t>Why?</a:t>
            </a:r>
          </a:p>
        </p:txBody>
      </p:sp>
    </p:spTree>
    <p:extLst>
      <p:ext uri="{BB962C8B-B14F-4D97-AF65-F5344CB8AC3E}">
        <p14:creationId xmlns:p14="http://schemas.microsoft.com/office/powerpoint/2010/main" val="4177117771"/>
      </p:ext>
    </p:extLst>
  </p:cSld>
  <p:clrMapOvr>
    <a:masterClrMapping/>
  </p:clrMapOvr>
  <p:transition>
    <p:sndAc>
      <p:stSnd loop="1">
        <p:snd r:embed="rId2" name="summertime.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pPr eaLnBrk="1" hangingPunct="1">
              <a:defRPr/>
            </a:pPr>
            <a:r>
              <a:rPr lang="en-US" smtClean="0">
                <a:cs typeface="+mj-cs"/>
              </a:rPr>
              <a:t>The American Dream</a:t>
            </a:r>
          </a:p>
        </p:txBody>
      </p:sp>
      <p:sp>
        <p:nvSpPr>
          <p:cNvPr id="41987" name="Rectangle 3"/>
          <p:cNvSpPr>
            <a:spLocks noGrp="1" noChangeArrowheads="1"/>
          </p:cNvSpPr>
          <p:nvPr>
            <p:ph type="body" sz="half" idx="1"/>
          </p:nvPr>
        </p:nvSpPr>
        <p:spPr/>
        <p:txBody>
          <a:bodyPr/>
          <a:lstStyle/>
          <a:p>
            <a:pPr eaLnBrk="1" hangingPunct="1">
              <a:defRPr/>
            </a:pPr>
            <a:r>
              <a:rPr lang="en-US" dirty="0" smtClean="0">
                <a:cs typeface="+mn-cs"/>
              </a:rPr>
              <a:t>Gatsby is the ideal image of one who has achieved the American Dream… or  is he?</a:t>
            </a:r>
          </a:p>
          <a:p>
            <a:pPr eaLnBrk="1" hangingPunct="1">
              <a:defRPr/>
            </a:pPr>
            <a:r>
              <a:rPr lang="en-US" dirty="0" smtClean="0">
                <a:cs typeface="+mn-cs"/>
              </a:rPr>
              <a:t>What is the American Dream?</a:t>
            </a:r>
          </a:p>
          <a:p>
            <a:pPr eaLnBrk="1" hangingPunct="1">
              <a:defRPr/>
            </a:pPr>
            <a:r>
              <a:rPr lang="en-US" dirty="0">
                <a:cs typeface="+mn-cs"/>
              </a:rPr>
              <a:t>W</a:t>
            </a:r>
            <a:r>
              <a:rPr lang="en-US" dirty="0" smtClean="0">
                <a:cs typeface="+mn-cs"/>
              </a:rPr>
              <a:t>ho has achieved it in our time?</a:t>
            </a:r>
          </a:p>
          <a:p>
            <a:pPr eaLnBrk="1" hangingPunct="1">
              <a:defRPr/>
            </a:pPr>
            <a:endParaRPr lang="en-US" dirty="0" smtClean="0">
              <a:cs typeface="+mn-cs"/>
            </a:endParaRPr>
          </a:p>
        </p:txBody>
      </p:sp>
      <p:pic>
        <p:nvPicPr>
          <p:cNvPr id="17411" name="Picture 6" descr="http://images.google.com/images?q=tbn:7Zq43gYg3reO0M:http://www.usrelocationservices.com/index_pic.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238375"/>
            <a:ext cx="4076700" cy="398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ndAc>
      <p:stSnd loop="1">
        <p:snd r:embed="rId2" name="summertime.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5" name="TextBox 4"/>
          <p:cNvSpPr txBox="1"/>
          <p:nvPr/>
        </p:nvSpPr>
        <p:spPr>
          <a:xfrm>
            <a:off x="533400" y="1624058"/>
            <a:ext cx="6477000" cy="4832093"/>
          </a:xfrm>
          <a:prstGeom prst="rect">
            <a:avLst/>
          </a:prstGeom>
          <a:noFill/>
        </p:spPr>
        <p:txBody>
          <a:bodyPr wrap="square" rtlCol="0">
            <a:spAutoFit/>
          </a:bodyPr>
          <a:lstStyle/>
          <a:p>
            <a:pPr marL="342900" indent="-342900">
              <a:buAutoNum type="arabicPeriod"/>
            </a:pPr>
            <a:r>
              <a:rPr lang="en-US" sz="2800" dirty="0" smtClean="0"/>
              <a:t>F Scott Fitzgerald</a:t>
            </a:r>
          </a:p>
          <a:p>
            <a:pPr marL="342900" indent="-342900">
              <a:buAutoNum type="arabicPeriod"/>
            </a:pPr>
            <a:r>
              <a:rPr lang="en-US" sz="2800" dirty="0" smtClean="0"/>
              <a:t>Zelda</a:t>
            </a:r>
          </a:p>
          <a:p>
            <a:pPr marL="342900" indent="-342900">
              <a:buAutoNum type="arabicPeriod"/>
            </a:pPr>
            <a:r>
              <a:rPr lang="en-US" sz="2800" dirty="0" smtClean="0"/>
              <a:t>Jazz</a:t>
            </a:r>
          </a:p>
          <a:p>
            <a:pPr marL="342900" indent="-342900">
              <a:buAutoNum type="arabicPeriod"/>
            </a:pPr>
            <a:r>
              <a:rPr lang="en-US" sz="2800" dirty="0" smtClean="0"/>
              <a:t>Prohibition</a:t>
            </a:r>
          </a:p>
          <a:p>
            <a:pPr marL="342900" indent="-342900">
              <a:buAutoNum type="arabicPeriod"/>
            </a:pPr>
            <a:r>
              <a:rPr lang="en-US" sz="2800" dirty="0" smtClean="0"/>
              <a:t>Charleston</a:t>
            </a:r>
          </a:p>
          <a:p>
            <a:pPr marL="342900" indent="-342900">
              <a:buAutoNum type="arabicPeriod"/>
            </a:pPr>
            <a:r>
              <a:rPr lang="en-US" sz="2800" dirty="0" smtClean="0"/>
              <a:t>Knees</a:t>
            </a:r>
          </a:p>
          <a:p>
            <a:pPr marL="342900" indent="-342900">
              <a:buAutoNum type="arabicPeriod"/>
            </a:pPr>
            <a:r>
              <a:rPr lang="en-US" sz="2800" dirty="0" smtClean="0"/>
              <a:t>Boom</a:t>
            </a:r>
          </a:p>
          <a:p>
            <a:pPr marL="342900" indent="-342900">
              <a:buAutoNum type="arabicPeriod"/>
            </a:pPr>
            <a:r>
              <a:rPr lang="en-US" sz="2800" dirty="0" smtClean="0"/>
              <a:t>Flappers</a:t>
            </a:r>
          </a:p>
          <a:p>
            <a:pPr marL="342900" indent="-342900">
              <a:buAutoNum type="arabicPeriod"/>
            </a:pPr>
            <a:r>
              <a:rPr lang="en-US" sz="2800" dirty="0" smtClean="0"/>
              <a:t>Old</a:t>
            </a:r>
          </a:p>
          <a:p>
            <a:pPr marL="342900" indent="-342900">
              <a:buAutoNum type="arabicPeriod"/>
            </a:pPr>
            <a:r>
              <a:rPr lang="en-US" sz="2800" dirty="0" smtClean="0"/>
              <a:t> New</a:t>
            </a:r>
          </a:p>
          <a:p>
            <a:pPr marL="342900" indent="-342900">
              <a:buAutoNum type="arabicPeriod"/>
            </a:pPr>
            <a:r>
              <a:rPr lang="en-US" sz="2800" dirty="0" smtClean="0"/>
              <a:t> </a:t>
            </a:r>
            <a:r>
              <a:rPr lang="en-US" sz="2800" dirty="0"/>
              <a:t>D</a:t>
            </a:r>
            <a:r>
              <a:rPr lang="en-US" sz="2800" dirty="0" smtClean="0"/>
              <a:t>- Inlets</a:t>
            </a:r>
            <a:endParaRPr lang="en-US" sz="2800" dirty="0"/>
          </a:p>
        </p:txBody>
      </p:sp>
    </p:spTree>
    <p:extLst>
      <p:ext uri="{BB962C8B-B14F-4D97-AF65-F5344CB8AC3E}">
        <p14:creationId xmlns:p14="http://schemas.microsoft.com/office/powerpoint/2010/main" val="3764679124"/>
      </p:ext>
    </p:extLst>
  </p:cSld>
  <p:clrMapOvr>
    <a:masterClrMapping/>
  </p:clrMapOvr>
  <p:transition>
    <p:sndAc>
      <p:stSnd loop="1">
        <p:snd r:embed="rId2" name="summertim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dissolv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dissolv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dissolv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dissolve">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dissolve">
                                      <p:cBhvr>
                                        <p:cTn id="5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eaLnBrk="1" hangingPunct="1">
              <a:defRPr/>
            </a:pPr>
            <a:r>
              <a:rPr lang="en-US" smtClean="0">
                <a:cs typeface="+mj-cs"/>
              </a:rPr>
              <a:t>Characters in </a:t>
            </a:r>
            <a:r>
              <a:rPr lang="en-US" u="sng" smtClean="0">
                <a:cs typeface="+mj-cs"/>
              </a:rPr>
              <a:t>The Great Gatsby</a:t>
            </a:r>
            <a:endParaRPr lang="en-US" smtClean="0">
              <a:cs typeface="+mj-cs"/>
            </a:endParaRPr>
          </a:p>
        </p:txBody>
      </p:sp>
      <p:sp>
        <p:nvSpPr>
          <p:cNvPr id="25603" name="Rectangle 3"/>
          <p:cNvSpPr>
            <a:spLocks noGrp="1" noChangeArrowheads="1"/>
          </p:cNvSpPr>
          <p:nvPr>
            <p:ph type="body" idx="1"/>
          </p:nvPr>
        </p:nvSpPr>
        <p:spPr>
          <a:xfrm>
            <a:off x="457200" y="1600200"/>
            <a:ext cx="8229600" cy="4953000"/>
          </a:xfrm>
        </p:spPr>
        <p:txBody>
          <a:bodyPr/>
          <a:lstStyle/>
          <a:p>
            <a:pPr eaLnBrk="1" hangingPunct="1">
              <a:defRPr/>
            </a:pPr>
            <a:r>
              <a:rPr lang="en-US" sz="2600" dirty="0" smtClean="0">
                <a:cs typeface="+mn-cs"/>
              </a:rPr>
              <a:t>Jay Gatsby- The mysterious man who lives next door to Nick </a:t>
            </a:r>
            <a:r>
              <a:rPr lang="en-US" sz="2600" dirty="0" err="1" smtClean="0">
                <a:cs typeface="+mn-cs"/>
              </a:rPr>
              <a:t>Carraway</a:t>
            </a:r>
            <a:r>
              <a:rPr lang="en-US" sz="2600" dirty="0" smtClean="0">
                <a:cs typeface="+mn-cs"/>
              </a:rPr>
              <a:t>   C</a:t>
            </a:r>
          </a:p>
          <a:p>
            <a:pPr eaLnBrk="1" hangingPunct="1">
              <a:defRPr/>
            </a:pPr>
            <a:r>
              <a:rPr lang="en-US" sz="2600" dirty="0" smtClean="0">
                <a:cs typeface="+mn-cs"/>
              </a:rPr>
              <a:t>Nick </a:t>
            </a:r>
            <a:r>
              <a:rPr lang="en-US" sz="2600" dirty="0" err="1" smtClean="0">
                <a:cs typeface="+mn-cs"/>
              </a:rPr>
              <a:t>Carraway</a:t>
            </a:r>
            <a:r>
              <a:rPr lang="en-US" sz="2600" dirty="0" smtClean="0">
                <a:cs typeface="+mn-cs"/>
              </a:rPr>
              <a:t>- the narrator, Daisy</a:t>
            </a:r>
            <a:r>
              <a:rPr lang="ja-JP" altLang="en-US" sz="2600" dirty="0" smtClean="0">
                <a:latin typeface="Arial"/>
                <a:cs typeface="+mn-cs"/>
              </a:rPr>
              <a:t>’</a:t>
            </a:r>
            <a:r>
              <a:rPr lang="en-US" sz="2600" dirty="0" smtClean="0">
                <a:cs typeface="+mn-cs"/>
              </a:rPr>
              <a:t>s cousin, Gatsby</a:t>
            </a:r>
            <a:r>
              <a:rPr lang="ja-JP" altLang="en-US" sz="2600" dirty="0" smtClean="0">
                <a:latin typeface="Arial"/>
                <a:cs typeface="+mn-cs"/>
              </a:rPr>
              <a:t>’</a:t>
            </a:r>
            <a:r>
              <a:rPr lang="en-US" sz="2600" dirty="0" smtClean="0">
                <a:cs typeface="+mn-cs"/>
              </a:rPr>
              <a:t>s neighbor  D</a:t>
            </a:r>
          </a:p>
          <a:p>
            <a:pPr eaLnBrk="1" hangingPunct="1">
              <a:defRPr/>
            </a:pPr>
            <a:r>
              <a:rPr lang="en-US" sz="2600" dirty="0" smtClean="0">
                <a:cs typeface="+mn-cs"/>
              </a:rPr>
              <a:t>Daisy Buchanan- socialite married to Tom  B</a:t>
            </a:r>
          </a:p>
          <a:p>
            <a:pPr eaLnBrk="1" hangingPunct="1">
              <a:defRPr/>
            </a:pPr>
            <a:r>
              <a:rPr lang="en-US" sz="2600" dirty="0" smtClean="0">
                <a:cs typeface="+mn-cs"/>
              </a:rPr>
              <a:t>Tom Buchanan- Daisy’s rich husband, former football player, has an affair with Myrtle  G</a:t>
            </a:r>
          </a:p>
          <a:p>
            <a:pPr eaLnBrk="1" hangingPunct="1">
              <a:defRPr/>
            </a:pPr>
            <a:r>
              <a:rPr lang="en-US" sz="2600" dirty="0" smtClean="0">
                <a:cs typeface="+mn-cs"/>
              </a:rPr>
              <a:t>Myrtle Wilson- Tom</a:t>
            </a:r>
            <a:r>
              <a:rPr lang="ja-JP" altLang="en-US" sz="2600" dirty="0" smtClean="0">
                <a:latin typeface="Arial"/>
                <a:cs typeface="+mn-cs"/>
              </a:rPr>
              <a:t>’</a:t>
            </a:r>
            <a:r>
              <a:rPr lang="en-US" sz="2600" dirty="0" smtClean="0">
                <a:cs typeface="+mn-cs"/>
              </a:rPr>
              <a:t>s woman in the city, married to George   E</a:t>
            </a:r>
          </a:p>
          <a:p>
            <a:pPr eaLnBrk="1" hangingPunct="1">
              <a:defRPr/>
            </a:pPr>
            <a:r>
              <a:rPr lang="en-US" sz="2600" dirty="0" smtClean="0">
                <a:cs typeface="+mn-cs"/>
              </a:rPr>
              <a:t>George Wilson- owns the gas station  F</a:t>
            </a:r>
          </a:p>
          <a:p>
            <a:pPr eaLnBrk="1" hangingPunct="1">
              <a:defRPr/>
            </a:pPr>
            <a:r>
              <a:rPr lang="en-US" sz="2600" dirty="0" smtClean="0">
                <a:cs typeface="+mn-cs"/>
              </a:rPr>
              <a:t>Jordan Baker- Daisy</a:t>
            </a:r>
            <a:r>
              <a:rPr lang="ja-JP" altLang="en-US" sz="2600" dirty="0" smtClean="0">
                <a:latin typeface="Arial"/>
                <a:cs typeface="+mn-cs"/>
              </a:rPr>
              <a:t>’</a:t>
            </a:r>
            <a:r>
              <a:rPr lang="en-US" sz="2600" dirty="0" smtClean="0">
                <a:cs typeface="+mn-cs"/>
              </a:rPr>
              <a:t>s friend, professional golfer  A</a:t>
            </a:r>
          </a:p>
        </p:txBody>
      </p:sp>
    </p:spTree>
  </p:cSld>
  <p:clrMapOvr>
    <a:masterClrMapping/>
  </p:clrMapOvr>
  <p:transition>
    <p:sndAc>
      <p:stSnd loop="1">
        <p:snd r:embed="rId2" name="summertim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6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6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6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60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60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560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5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smtClean="0"/>
              <a:t>Love</a:t>
            </a:r>
          </a:p>
          <a:p>
            <a:r>
              <a:rPr lang="en-US" dirty="0" smtClean="0"/>
              <a:t>Death</a:t>
            </a:r>
          </a:p>
          <a:p>
            <a:r>
              <a:rPr lang="en-US" dirty="0" smtClean="0"/>
              <a:t>Class</a:t>
            </a:r>
          </a:p>
          <a:p>
            <a:r>
              <a:rPr lang="en-US" dirty="0" smtClean="0"/>
              <a:t>Wealth</a:t>
            </a:r>
          </a:p>
          <a:p>
            <a:r>
              <a:rPr lang="en-US" dirty="0" smtClean="0"/>
              <a:t>The American Dream</a:t>
            </a:r>
            <a:endParaRPr lang="en-US" dirty="0"/>
          </a:p>
        </p:txBody>
      </p:sp>
    </p:spTree>
    <p:extLst>
      <p:ext uri="{BB962C8B-B14F-4D97-AF65-F5344CB8AC3E}">
        <p14:creationId xmlns:p14="http://schemas.microsoft.com/office/powerpoint/2010/main" val="1031671443"/>
      </p:ext>
    </p:extLst>
  </p:cSld>
  <p:clrMapOvr>
    <a:masterClrMapping/>
  </p:clrMapOvr>
  <p:transition>
    <p:sndAc>
      <p:stSnd loop="1">
        <p:snd r:embed="rId2" name="summertime.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pPr eaLnBrk="1" hangingPunct="1">
              <a:defRPr/>
            </a:pPr>
            <a:r>
              <a:rPr lang="en-US" dirty="0" smtClean="0">
                <a:cs typeface="+mj-cs"/>
              </a:rPr>
              <a:t>Class Issues</a:t>
            </a:r>
          </a:p>
        </p:txBody>
      </p:sp>
      <p:sp>
        <p:nvSpPr>
          <p:cNvPr id="43011" name="Rectangle 3"/>
          <p:cNvSpPr>
            <a:spLocks noGrp="1" noChangeArrowheads="1"/>
          </p:cNvSpPr>
          <p:nvPr>
            <p:ph type="body" sz="half" idx="1"/>
          </p:nvPr>
        </p:nvSpPr>
        <p:spPr/>
        <p:txBody>
          <a:bodyPr/>
          <a:lstStyle/>
          <a:p>
            <a:pPr eaLnBrk="1" hangingPunct="1">
              <a:defRPr/>
            </a:pPr>
            <a:r>
              <a:rPr lang="en-US" smtClean="0">
                <a:cs typeface="+mn-cs"/>
              </a:rPr>
              <a:t>New Money:</a:t>
            </a:r>
          </a:p>
          <a:p>
            <a:pPr eaLnBrk="1" hangingPunct="1">
              <a:defRPr/>
            </a:pPr>
            <a:r>
              <a:rPr lang="en-US" smtClean="0">
                <a:cs typeface="+mn-cs"/>
              </a:rPr>
              <a:t>Someone who has achieved the American Dream</a:t>
            </a:r>
          </a:p>
          <a:p>
            <a:pPr eaLnBrk="1" hangingPunct="1">
              <a:defRPr/>
            </a:pPr>
            <a:r>
              <a:rPr lang="en-US" smtClean="0">
                <a:cs typeface="+mn-cs"/>
              </a:rPr>
              <a:t>Not as respected in the 1920</a:t>
            </a:r>
            <a:r>
              <a:rPr lang="ja-JP" altLang="en-US" smtClean="0">
                <a:latin typeface="Arial"/>
                <a:cs typeface="+mn-cs"/>
              </a:rPr>
              <a:t>’</a:t>
            </a:r>
            <a:r>
              <a:rPr lang="en-US" smtClean="0">
                <a:cs typeface="+mn-cs"/>
              </a:rPr>
              <a:t>s</a:t>
            </a:r>
          </a:p>
          <a:p>
            <a:pPr eaLnBrk="1" hangingPunct="1">
              <a:defRPr/>
            </a:pPr>
            <a:endParaRPr lang="en-US" smtClean="0">
              <a:cs typeface="+mn-cs"/>
            </a:endParaRPr>
          </a:p>
        </p:txBody>
      </p:sp>
      <p:sp>
        <p:nvSpPr>
          <p:cNvPr id="43012" name="Rectangle 4"/>
          <p:cNvSpPr>
            <a:spLocks noGrp="1" noChangeArrowheads="1"/>
          </p:cNvSpPr>
          <p:nvPr>
            <p:ph type="body" sz="half" idx="2"/>
          </p:nvPr>
        </p:nvSpPr>
        <p:spPr/>
        <p:txBody>
          <a:bodyPr/>
          <a:lstStyle/>
          <a:p>
            <a:pPr eaLnBrk="1" hangingPunct="1">
              <a:defRPr/>
            </a:pPr>
            <a:r>
              <a:rPr lang="en-US" dirty="0" smtClean="0">
                <a:cs typeface="+mn-cs"/>
              </a:rPr>
              <a:t>Old Money</a:t>
            </a:r>
          </a:p>
          <a:p>
            <a:pPr eaLnBrk="1" hangingPunct="1">
              <a:defRPr/>
            </a:pPr>
            <a:r>
              <a:rPr lang="en-US" dirty="0" smtClean="0">
                <a:cs typeface="+mn-cs"/>
              </a:rPr>
              <a:t>Money from family wealth</a:t>
            </a:r>
          </a:p>
          <a:p>
            <a:pPr eaLnBrk="1" hangingPunct="1">
              <a:defRPr/>
            </a:pPr>
            <a:r>
              <a:rPr lang="en-US" dirty="0" smtClean="0">
                <a:cs typeface="+mn-cs"/>
              </a:rPr>
              <a:t>Born rich</a:t>
            </a:r>
          </a:p>
          <a:p>
            <a:pPr eaLnBrk="1" hangingPunct="1">
              <a:defRPr/>
            </a:pPr>
            <a:r>
              <a:rPr lang="en-US" dirty="0" smtClean="0">
                <a:cs typeface="+mn-cs"/>
              </a:rPr>
              <a:t>Not earned through work done by yourself</a:t>
            </a:r>
          </a:p>
          <a:p>
            <a:pPr eaLnBrk="1" hangingPunct="1">
              <a:defRPr/>
            </a:pPr>
            <a:r>
              <a:rPr lang="en-US" dirty="0" smtClean="0">
                <a:cs typeface="+mn-cs"/>
              </a:rPr>
              <a:t>Respected above all in the 1920</a:t>
            </a:r>
            <a:r>
              <a:rPr lang="ja-JP" altLang="en-US" dirty="0" smtClean="0">
                <a:latin typeface="Arial"/>
                <a:cs typeface="+mn-cs"/>
              </a:rPr>
              <a:t>’</a:t>
            </a:r>
            <a:r>
              <a:rPr lang="en-US" dirty="0" smtClean="0">
                <a:cs typeface="+mn-cs"/>
              </a:rPr>
              <a:t>s</a:t>
            </a:r>
          </a:p>
        </p:txBody>
      </p:sp>
      <p:pic>
        <p:nvPicPr>
          <p:cNvPr id="43016" name="Picture 8" descr="http://images.google.com/images?q=tbn:VgX3DSWakuwVfM:http://www.wireless-dimensions.com/signs/Promo%2520Dollar%2520front.jpg">
            <a:hlinkClick r:id="rId3" invalidUrl="http://images.google.com/imgres?imgurl=http://www.wireless-dimensions.com/signs/Promo Dollar front.jpg&amp;imgrefurl=http://jigoku-news.blogspot.com/2005_12_01_jigoku-news_archive.html&amp;h=1800&amp;w=3000&amp;sz=2248&amp;hl=en&amp;start=1&amp;tbnid=VgX3DSWakuwVfM:&amp;tbnh=90&amp;tbnw=150&amp;prev=/images?q=dollar&amp;svnum=10&amp;hl=en&amp;lr=&amp;ie=UTF-8"/>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746625"/>
            <a:ext cx="2438400" cy="146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ndAc>
      <p:stSnd loop="1">
        <p:snd r:embed="rId2" name="summertim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3016"/>
                                        </p:tgtEl>
                                        <p:attrNameLst>
                                          <p:attrName>style.visibility</p:attrName>
                                        </p:attrNameLst>
                                      </p:cBhvr>
                                      <p:to>
                                        <p:strVal val="visible"/>
                                      </p:to>
                                    </p:set>
                                    <p:anim calcmode="lin" valueType="num">
                                      <p:cBhvr additive="base">
                                        <p:cTn id="7" dur="500" fill="hold"/>
                                        <p:tgtEl>
                                          <p:spTgt spid="43016"/>
                                        </p:tgtEl>
                                        <p:attrNameLst>
                                          <p:attrName>ppt_x</p:attrName>
                                        </p:attrNameLst>
                                      </p:cBhvr>
                                      <p:tavLst>
                                        <p:tav tm="0">
                                          <p:val>
                                            <p:strVal val="0-#ppt_w/2"/>
                                          </p:val>
                                        </p:tav>
                                        <p:tav tm="100000">
                                          <p:val>
                                            <p:strVal val="#ppt_x"/>
                                          </p:val>
                                        </p:tav>
                                      </p:tavLst>
                                    </p:anim>
                                    <p:anim calcmode="lin" valueType="num">
                                      <p:cBhvr additive="base">
                                        <p:cTn id="8" dur="500" fill="hold"/>
                                        <p:tgtEl>
                                          <p:spTgt spid="430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 and Complexity: Wealth</a:t>
            </a:r>
            <a:endParaRPr lang="en-US" dirty="0"/>
          </a:p>
        </p:txBody>
      </p:sp>
      <p:sp>
        <p:nvSpPr>
          <p:cNvPr id="3" name="Content Placeholder 2"/>
          <p:cNvSpPr>
            <a:spLocks noGrp="1"/>
          </p:cNvSpPr>
          <p:nvPr>
            <p:ph sz="half" idx="1"/>
          </p:nvPr>
        </p:nvSpPr>
        <p:spPr/>
        <p:txBody>
          <a:bodyPr/>
          <a:lstStyle/>
          <a:p>
            <a:r>
              <a:rPr lang="en-US" dirty="0" smtClean="0"/>
              <a:t>Language</a:t>
            </a:r>
          </a:p>
          <a:p>
            <a:r>
              <a:rPr lang="en-US" dirty="0" smtClean="0"/>
              <a:t>Details</a:t>
            </a:r>
          </a:p>
          <a:p>
            <a:r>
              <a:rPr lang="en-US" dirty="0" smtClean="0"/>
              <a:t>Patterns</a:t>
            </a:r>
          </a:p>
          <a:p>
            <a:r>
              <a:rPr lang="en-US" dirty="0" smtClean="0"/>
              <a:t>Unanswered Questions</a:t>
            </a:r>
          </a:p>
          <a:p>
            <a:r>
              <a:rPr lang="en-US" dirty="0" smtClean="0"/>
              <a:t>Rules &amp; Trends</a:t>
            </a:r>
            <a:endParaRPr lang="en-US" dirty="0"/>
          </a:p>
        </p:txBody>
      </p:sp>
      <p:sp>
        <p:nvSpPr>
          <p:cNvPr id="4" name="Content Placeholder 3"/>
          <p:cNvSpPr>
            <a:spLocks noGrp="1"/>
          </p:cNvSpPr>
          <p:nvPr>
            <p:ph sz="half" idx="2"/>
          </p:nvPr>
        </p:nvSpPr>
        <p:spPr/>
        <p:txBody>
          <a:bodyPr/>
          <a:lstStyle/>
          <a:p>
            <a:r>
              <a:rPr lang="en-US" dirty="0" smtClean="0"/>
              <a:t>Ethics</a:t>
            </a:r>
          </a:p>
          <a:p>
            <a:r>
              <a:rPr lang="en-US" dirty="0" smtClean="0"/>
              <a:t>Big Ideas Across the Disciplines</a:t>
            </a:r>
          </a:p>
          <a:p>
            <a:r>
              <a:rPr lang="en-US" dirty="0" smtClean="0"/>
              <a:t>Changes over Time</a:t>
            </a:r>
          </a:p>
          <a:p>
            <a:r>
              <a:rPr lang="en-US" dirty="0" smtClean="0"/>
              <a:t>Different Perspectives</a:t>
            </a:r>
            <a:endParaRPr lang="en-US" dirty="0"/>
          </a:p>
        </p:txBody>
      </p:sp>
      <p:sp>
        <p:nvSpPr>
          <p:cNvPr id="5" name="TextBox 4"/>
          <p:cNvSpPr txBox="1"/>
          <p:nvPr/>
        </p:nvSpPr>
        <p:spPr>
          <a:xfrm>
            <a:off x="30126" y="4648200"/>
            <a:ext cx="8961474" cy="1446550"/>
          </a:xfrm>
          <a:prstGeom prst="rect">
            <a:avLst/>
          </a:prstGeom>
          <a:noFill/>
        </p:spPr>
        <p:txBody>
          <a:bodyPr wrap="square" rtlCol="0">
            <a:spAutoFit/>
          </a:bodyPr>
          <a:lstStyle/>
          <a:p>
            <a:r>
              <a:rPr lang="en-US" sz="2200" dirty="0" smtClean="0"/>
              <a:t>Come up with three bullet points to illuminate your understanding – answer the questions. Make a connection by telling an anecdote or story from the news (like Chris Rock) that adds depth. </a:t>
            </a:r>
            <a:r>
              <a:rPr lang="en-US" sz="2200" dirty="0"/>
              <a:t>Draw an Icon representing your in-depth inquiry. Take a pic to add to your slide. Make a one-slide presentation. </a:t>
            </a:r>
          </a:p>
        </p:txBody>
      </p:sp>
    </p:spTree>
    <p:extLst>
      <p:ext uri="{BB962C8B-B14F-4D97-AF65-F5344CB8AC3E}">
        <p14:creationId xmlns:p14="http://schemas.microsoft.com/office/powerpoint/2010/main" val="89050769"/>
      </p:ext>
    </p:extLst>
  </p:cSld>
  <p:clrMapOvr>
    <a:masterClrMapping/>
  </p:clrMapOvr>
  <p:transition>
    <p:sndAc>
      <p:stSnd loop="1">
        <p:snd r:embed="rId2" name="summertime.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Symbols</a:t>
            </a:r>
            <a:endParaRPr lang="en-US" dirty="0"/>
          </a:p>
        </p:txBody>
      </p:sp>
      <p:sp>
        <p:nvSpPr>
          <p:cNvPr id="3" name="Content Placeholder 2"/>
          <p:cNvSpPr>
            <a:spLocks noGrp="1"/>
          </p:cNvSpPr>
          <p:nvPr>
            <p:ph idx="1"/>
          </p:nvPr>
        </p:nvSpPr>
        <p:spPr/>
        <p:txBody>
          <a:bodyPr/>
          <a:lstStyle/>
          <a:p>
            <a:r>
              <a:rPr lang="en-US" dirty="0">
                <a:effectLst/>
              </a:rPr>
              <a:t>A symbol is an object, action, or event that represents something or that creates a range of associations beyond itself. In literary works a symbol can express an idea, clarify meaning, or enlarge literal meaning.</a:t>
            </a:r>
            <a:endParaRPr lang="en-US" dirty="0"/>
          </a:p>
        </p:txBody>
      </p:sp>
    </p:spTree>
    <p:extLst>
      <p:ext uri="{BB962C8B-B14F-4D97-AF65-F5344CB8AC3E}">
        <p14:creationId xmlns:p14="http://schemas.microsoft.com/office/powerpoint/2010/main" val="1689687987"/>
      </p:ext>
    </p:extLst>
  </p:cSld>
  <p:clrMapOvr>
    <a:masterClrMapping/>
  </p:clrMapOvr>
  <p:transition>
    <p:sndAc>
      <p:stSnd loop="1">
        <p:snd r:embed="rId2" name="summertime.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defRPr/>
            </a:pPr>
            <a:r>
              <a:rPr lang="en-US" smtClean="0">
                <a:cs typeface="+mj-cs"/>
              </a:rPr>
              <a:t>Symbols in </a:t>
            </a:r>
            <a:r>
              <a:rPr lang="en-US" u="sng" smtClean="0">
                <a:cs typeface="+mj-cs"/>
              </a:rPr>
              <a:t>The Great Gatsby</a:t>
            </a:r>
            <a:endParaRPr lang="en-US" smtClean="0">
              <a:cs typeface="+mj-cs"/>
            </a:endParaRPr>
          </a:p>
        </p:txBody>
      </p:sp>
      <p:sp>
        <p:nvSpPr>
          <p:cNvPr id="27651" name="Rectangle 3"/>
          <p:cNvSpPr>
            <a:spLocks noGrp="1" noChangeArrowheads="1"/>
          </p:cNvSpPr>
          <p:nvPr>
            <p:ph type="body" idx="1"/>
          </p:nvPr>
        </p:nvSpPr>
        <p:spPr/>
        <p:txBody>
          <a:bodyPr/>
          <a:lstStyle/>
          <a:p>
            <a:pPr eaLnBrk="1" hangingPunct="1">
              <a:defRPr/>
            </a:pPr>
            <a:r>
              <a:rPr lang="en-US" dirty="0" smtClean="0">
                <a:cs typeface="+mn-cs"/>
              </a:rPr>
              <a:t>Green Light- at the end of Daisy</a:t>
            </a:r>
            <a:r>
              <a:rPr lang="ja-JP" altLang="en-US" dirty="0" smtClean="0">
                <a:latin typeface="Arial"/>
                <a:cs typeface="+mn-cs"/>
              </a:rPr>
              <a:t>’</a:t>
            </a:r>
            <a:r>
              <a:rPr lang="en-US" dirty="0" smtClean="0">
                <a:cs typeface="+mn-cs"/>
              </a:rPr>
              <a:t>s dock and visible from Gatsby</a:t>
            </a:r>
            <a:r>
              <a:rPr lang="ja-JP" altLang="en-US" dirty="0" smtClean="0">
                <a:latin typeface="Arial"/>
                <a:cs typeface="+mn-cs"/>
              </a:rPr>
              <a:t>’</a:t>
            </a:r>
            <a:r>
              <a:rPr lang="en-US" dirty="0" smtClean="0">
                <a:cs typeface="+mn-cs"/>
              </a:rPr>
              <a:t>s mansion.  Represents Gatsby's hopes and dreams and love for Daisy, his attempts to fit into the old money “class” system (cash is green), because he wants Daisy to approve of him.</a:t>
            </a:r>
          </a:p>
        </p:txBody>
      </p:sp>
      <p:pic>
        <p:nvPicPr>
          <p:cNvPr id="12291" name="Picture 5" descr="bulb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103914"/>
            <a:ext cx="20574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ndAc>
      <p:stSnd loop="1">
        <p:snd r:embed="rId2" name="summertime.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pPr eaLnBrk="1" hangingPunct="1">
              <a:defRPr/>
            </a:pPr>
            <a:r>
              <a:rPr lang="en-US" smtClean="0">
                <a:cs typeface="+mj-cs"/>
              </a:rPr>
              <a:t>Symbols in </a:t>
            </a:r>
            <a:r>
              <a:rPr lang="en-US" u="sng" smtClean="0">
                <a:cs typeface="+mj-cs"/>
              </a:rPr>
              <a:t>The Great Gatsby</a:t>
            </a:r>
            <a:endParaRPr lang="en-US" smtClean="0">
              <a:cs typeface="+mj-cs"/>
            </a:endParaRPr>
          </a:p>
        </p:txBody>
      </p:sp>
      <p:sp>
        <p:nvSpPr>
          <p:cNvPr id="30723" name="Rectangle 3"/>
          <p:cNvSpPr>
            <a:spLocks noGrp="1" noChangeArrowheads="1"/>
          </p:cNvSpPr>
          <p:nvPr>
            <p:ph type="body" idx="1"/>
          </p:nvPr>
        </p:nvSpPr>
        <p:spPr/>
        <p:txBody>
          <a:bodyPr/>
          <a:lstStyle/>
          <a:p>
            <a:pPr eaLnBrk="1" hangingPunct="1">
              <a:defRPr/>
            </a:pPr>
            <a:r>
              <a:rPr lang="en-US" dirty="0" smtClean="0">
                <a:cs typeface="+mn-cs"/>
              </a:rPr>
              <a:t>The Valley of Ashes- </a:t>
            </a:r>
          </a:p>
          <a:p>
            <a:pPr eaLnBrk="1" hangingPunct="1">
              <a:defRPr/>
            </a:pPr>
            <a:r>
              <a:rPr lang="en-US" dirty="0">
                <a:cs typeface="+mn-cs"/>
              </a:rPr>
              <a:t>T</a:t>
            </a:r>
            <a:r>
              <a:rPr lang="en-US" dirty="0" smtClean="0">
                <a:cs typeface="+mn-cs"/>
              </a:rPr>
              <a:t>he area between West Egg and New York City.  It is a desolate area filled with industrial waste.  It represents the social and moral decay of society during the 1920</a:t>
            </a:r>
            <a:r>
              <a:rPr lang="ja-JP" altLang="en-US" dirty="0" smtClean="0">
                <a:latin typeface="Arial"/>
                <a:cs typeface="+mn-cs"/>
              </a:rPr>
              <a:t>’</a:t>
            </a:r>
            <a:r>
              <a:rPr lang="en-US" dirty="0" smtClean="0">
                <a:cs typeface="+mn-cs"/>
              </a:rPr>
              <a:t>s.  It also shows the negative effects of greed.</a:t>
            </a:r>
          </a:p>
        </p:txBody>
      </p:sp>
    </p:spTree>
  </p:cSld>
  <p:clrMapOvr>
    <a:masterClrMapping/>
  </p:clrMapOvr>
  <p:transition>
    <p:sndAc>
      <p:stSnd loop="1">
        <p:snd r:embed="rId2" name="summertime.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pPr eaLnBrk="1" hangingPunct="1">
              <a:defRPr/>
            </a:pPr>
            <a:r>
              <a:rPr lang="en-US" smtClean="0">
                <a:cs typeface="+mj-cs"/>
              </a:rPr>
              <a:t>Symbols in </a:t>
            </a:r>
            <a:r>
              <a:rPr lang="en-US" u="sng" smtClean="0">
                <a:cs typeface="+mj-cs"/>
              </a:rPr>
              <a:t>The Great Gatsby</a:t>
            </a:r>
            <a:endParaRPr lang="en-US" smtClean="0">
              <a:cs typeface="+mj-cs"/>
            </a:endParaRPr>
          </a:p>
        </p:txBody>
      </p:sp>
      <p:sp>
        <p:nvSpPr>
          <p:cNvPr id="31747" name="Rectangle 3"/>
          <p:cNvSpPr>
            <a:spLocks noGrp="1" noChangeArrowheads="1"/>
          </p:cNvSpPr>
          <p:nvPr>
            <p:ph type="body" idx="1"/>
          </p:nvPr>
        </p:nvSpPr>
        <p:spPr/>
        <p:txBody>
          <a:bodyPr/>
          <a:lstStyle/>
          <a:p>
            <a:pPr eaLnBrk="1" hangingPunct="1">
              <a:defRPr/>
            </a:pPr>
            <a:r>
              <a:rPr lang="en-US" dirty="0" smtClean="0">
                <a:cs typeface="+mn-cs"/>
              </a:rPr>
              <a:t>The Eyes of Dr. T. J. </a:t>
            </a:r>
            <a:r>
              <a:rPr lang="en-US" dirty="0" err="1" smtClean="0">
                <a:cs typeface="+mn-cs"/>
              </a:rPr>
              <a:t>Ekleburg</a:t>
            </a:r>
            <a:r>
              <a:rPr lang="en-US" dirty="0" smtClean="0">
                <a:cs typeface="+mn-cs"/>
              </a:rPr>
              <a:t>- </a:t>
            </a:r>
          </a:p>
          <a:p>
            <a:pPr eaLnBrk="1" hangingPunct="1">
              <a:defRPr/>
            </a:pPr>
            <a:r>
              <a:rPr lang="en-US" dirty="0" smtClean="0">
                <a:cs typeface="+mn-cs"/>
              </a:rPr>
              <a:t>A decaying billboard in the Valley of Ashes with eyes advertising an optometrist. There are multiple proposed meanings, including the representation of God</a:t>
            </a:r>
            <a:r>
              <a:rPr lang="ja-JP" altLang="en-US" dirty="0" smtClean="0">
                <a:latin typeface="Arial"/>
                <a:cs typeface="+mn-cs"/>
              </a:rPr>
              <a:t>’</a:t>
            </a:r>
            <a:r>
              <a:rPr lang="en-US" dirty="0" smtClean="0">
                <a:cs typeface="+mn-cs"/>
              </a:rPr>
              <a:t>s moral judgment on society.</a:t>
            </a:r>
          </a:p>
        </p:txBody>
      </p:sp>
      <p:pic>
        <p:nvPicPr>
          <p:cNvPr id="14339" name="Picture 6" descr="MMj028386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695825"/>
            <a:ext cx="1801813" cy="216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ndAc>
      <p:stSnd loop="1">
        <p:snd r:embed="rId2" name="summertime.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pPr eaLnBrk="1" hangingPunct="1">
              <a:defRPr/>
            </a:pPr>
            <a:r>
              <a:rPr lang="en-US" smtClean="0">
                <a:cs typeface="+mj-cs"/>
              </a:rPr>
              <a:t>Symbols in </a:t>
            </a:r>
            <a:r>
              <a:rPr lang="en-US" u="sng" smtClean="0">
                <a:cs typeface="+mj-cs"/>
              </a:rPr>
              <a:t>The Great Gatsby</a:t>
            </a:r>
            <a:endParaRPr lang="en-US" smtClean="0">
              <a:cs typeface="+mj-cs"/>
            </a:endParaRPr>
          </a:p>
        </p:txBody>
      </p:sp>
      <p:sp>
        <p:nvSpPr>
          <p:cNvPr id="31747" name="Rectangle 3"/>
          <p:cNvSpPr>
            <a:spLocks noGrp="1" noChangeArrowheads="1"/>
          </p:cNvSpPr>
          <p:nvPr>
            <p:ph type="body" idx="1"/>
          </p:nvPr>
        </p:nvSpPr>
        <p:spPr/>
        <p:txBody>
          <a:bodyPr/>
          <a:lstStyle/>
          <a:p>
            <a:pPr eaLnBrk="1" hangingPunct="1">
              <a:defRPr/>
            </a:pPr>
            <a:r>
              <a:rPr lang="en-US" dirty="0" smtClean="0">
                <a:cs typeface="+mn-cs"/>
              </a:rPr>
              <a:t>Tom’s Apartment</a:t>
            </a:r>
          </a:p>
          <a:p>
            <a:pPr eaLnBrk="1" hangingPunct="1">
              <a:defRPr/>
            </a:pPr>
            <a:r>
              <a:rPr lang="en-US" dirty="0" smtClean="0">
                <a:cs typeface="+mn-cs"/>
              </a:rPr>
              <a:t>The overstuffed “love shack” that Tom has parties in and meetings with his girl-on-the-side, Myrtle. Represents the decadence and disgusting nature of the rich both in how it is furnished and what takes place inside.</a:t>
            </a:r>
          </a:p>
        </p:txBody>
      </p:sp>
    </p:spTree>
    <p:extLst>
      <p:ext uri="{BB962C8B-B14F-4D97-AF65-F5344CB8AC3E}">
        <p14:creationId xmlns:p14="http://schemas.microsoft.com/office/powerpoint/2010/main" val="3486134029"/>
      </p:ext>
    </p:extLst>
  </p:cSld>
  <p:clrMapOvr>
    <a:masterClrMapping/>
  </p:clrMapOvr>
  <p:transition>
    <p:sndAc>
      <p:stSnd loop="1">
        <p:snd r:embed="rId2" name="summertime.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Clocks</a:t>
            </a:r>
            <a:endParaRPr lang="en-US" dirty="0"/>
          </a:p>
        </p:txBody>
      </p:sp>
      <p:sp>
        <p:nvSpPr>
          <p:cNvPr id="3" name="Content Placeholder 2"/>
          <p:cNvSpPr>
            <a:spLocks noGrp="1"/>
          </p:cNvSpPr>
          <p:nvPr>
            <p:ph idx="1"/>
          </p:nvPr>
        </p:nvSpPr>
        <p:spPr>
          <a:xfrm>
            <a:off x="114300" y="990600"/>
            <a:ext cx="8915400" cy="4602163"/>
          </a:xfrm>
        </p:spPr>
        <p:txBody>
          <a:bodyPr/>
          <a:lstStyle/>
          <a:p>
            <a:r>
              <a:rPr lang="en-US" dirty="0" smtClean="0"/>
              <a:t>Represents the march of time. In important moments, clocks acknowledge how time moves us forward. As we all know, Gatsby wants to return back to a time when he could freely love Daisy, and have that love returned. </a:t>
            </a:r>
          </a:p>
          <a:p>
            <a:r>
              <a:rPr lang="en-US" dirty="0"/>
              <a:t>I</a:t>
            </a:r>
            <a:r>
              <a:rPr lang="en-US" dirty="0" smtClean="0"/>
              <a:t>n the book, time figuratively stands still, slows down, or rapidly moves forward – mercilessly reminding each character, that circumstances often dictate their lives and not their own intentions. </a:t>
            </a:r>
          </a:p>
          <a:p>
            <a:r>
              <a:rPr lang="en-US" dirty="0" smtClean="0"/>
              <a:t>You can’t defeat time (see the final sentence in the book if you REALLY want to be depressed)</a:t>
            </a:r>
            <a:endParaRPr lang="en-US" dirty="0"/>
          </a:p>
        </p:txBody>
      </p:sp>
    </p:spTree>
    <p:extLst>
      <p:ext uri="{BB962C8B-B14F-4D97-AF65-F5344CB8AC3E}">
        <p14:creationId xmlns:p14="http://schemas.microsoft.com/office/powerpoint/2010/main" val="977565491"/>
      </p:ext>
    </p:extLst>
  </p:cSld>
  <p:clrMapOvr>
    <a:masterClrMapping/>
  </p:clrMapOvr>
  <p:transition>
    <p:sndAc>
      <p:stSnd loop="1">
        <p:snd r:embed="rId2" name="summertime.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Gatsby’s Mansion</a:t>
            </a:r>
            <a:endParaRPr lang="en-US" dirty="0"/>
          </a:p>
        </p:txBody>
      </p:sp>
      <p:sp>
        <p:nvSpPr>
          <p:cNvPr id="3" name="Content Placeholder 2"/>
          <p:cNvSpPr>
            <a:spLocks noGrp="1"/>
          </p:cNvSpPr>
          <p:nvPr>
            <p:ph idx="1"/>
          </p:nvPr>
        </p:nvSpPr>
        <p:spPr>
          <a:xfrm>
            <a:off x="457200" y="1417638"/>
            <a:ext cx="8229600" cy="4525963"/>
          </a:xfrm>
        </p:spPr>
        <p:txBody>
          <a:bodyPr/>
          <a:lstStyle/>
          <a:p>
            <a:r>
              <a:rPr lang="en-US" dirty="0" smtClean="0"/>
              <a:t>The SIZE or capacity of Gatsby’s love for Daisy is symbolized throughout the novel. </a:t>
            </a:r>
          </a:p>
          <a:p>
            <a:r>
              <a:rPr lang="en-US" dirty="0" smtClean="0"/>
              <a:t>He refurbishes his mansion directly across the bay from her so he can look at his Green Light.</a:t>
            </a:r>
          </a:p>
          <a:p>
            <a:r>
              <a:rPr lang="en-US" dirty="0" smtClean="0"/>
              <a:t>He painstakingly updates the mansion, every room or outdoor feature with Daisy in mind.</a:t>
            </a:r>
          </a:p>
          <a:p>
            <a:r>
              <a:rPr lang="en-US" dirty="0" smtClean="0"/>
              <a:t>Check out the scene where she first visits Gatsby’s bedroom. PACKED with symbolism.</a:t>
            </a:r>
          </a:p>
          <a:p>
            <a:r>
              <a:rPr lang="en-US" dirty="0" smtClean="0"/>
              <a:t>However, the history of the mansion predicts a GLOOMY end for Gatsby’s love.</a:t>
            </a:r>
            <a:endParaRPr lang="en-US" dirty="0"/>
          </a:p>
        </p:txBody>
      </p:sp>
    </p:spTree>
    <p:extLst>
      <p:ext uri="{BB962C8B-B14F-4D97-AF65-F5344CB8AC3E}">
        <p14:creationId xmlns:p14="http://schemas.microsoft.com/office/powerpoint/2010/main" val="972209725"/>
      </p:ext>
    </p:extLst>
  </p:cSld>
  <p:clrMapOvr>
    <a:masterClrMapping/>
  </p:clrMapOvr>
  <p:transition>
    <p:sndAc>
      <p:stSnd loop="1">
        <p:snd r:embed="rId2" name="summertime.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Symbolism Free-Write</a:t>
            </a:r>
            <a:endParaRPr lang="en-US" dirty="0"/>
          </a:p>
        </p:txBody>
      </p:sp>
      <p:sp>
        <p:nvSpPr>
          <p:cNvPr id="3" name="Content Placeholder 2"/>
          <p:cNvSpPr>
            <a:spLocks noGrp="1"/>
          </p:cNvSpPr>
          <p:nvPr>
            <p:ph idx="1"/>
          </p:nvPr>
        </p:nvSpPr>
        <p:spPr/>
        <p:txBody>
          <a:bodyPr/>
          <a:lstStyle/>
          <a:p>
            <a:r>
              <a:rPr lang="en-US" dirty="0"/>
              <a:t>After reading the first three paragraphs of Chapter 2 AND the first two paragraphs on page 29 describing the apartment (</a:t>
            </a:r>
            <a:r>
              <a:rPr lang="en-US" i="1" dirty="0"/>
              <a:t>The Great Gatsby</a:t>
            </a:r>
            <a:r>
              <a:rPr lang="en-US" dirty="0"/>
              <a:t>), see if you can identity any symbols. Using the text, make a claim, support it with textual support, and then comment on why you think the symbol means what it means.</a:t>
            </a:r>
          </a:p>
        </p:txBody>
      </p:sp>
    </p:spTree>
    <p:extLst>
      <p:ext uri="{BB962C8B-B14F-4D97-AF65-F5344CB8AC3E}">
        <p14:creationId xmlns:p14="http://schemas.microsoft.com/office/powerpoint/2010/main" val="1345926419"/>
      </p:ext>
    </p:extLst>
  </p:cSld>
  <p:clrMapOvr>
    <a:masterClrMapping/>
  </p:clrMapOvr>
  <p:transition>
    <p:sndAc>
      <p:stSnd loop="1">
        <p:snd r:embed="rId2" name="summertime.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Free-write</a:t>
            </a:r>
            <a:endParaRPr lang="en-US" dirty="0"/>
          </a:p>
        </p:txBody>
      </p:sp>
      <p:sp>
        <p:nvSpPr>
          <p:cNvPr id="3" name="Content Placeholder 2"/>
          <p:cNvSpPr>
            <a:spLocks noGrp="1"/>
          </p:cNvSpPr>
          <p:nvPr>
            <p:ph idx="1"/>
          </p:nvPr>
        </p:nvSpPr>
        <p:spPr>
          <a:xfrm>
            <a:off x="0" y="1600201"/>
            <a:ext cx="9067800" cy="1371600"/>
          </a:xfrm>
        </p:spPr>
        <p:txBody>
          <a:bodyPr/>
          <a:lstStyle/>
          <a:p>
            <a:r>
              <a:rPr lang="en-US" dirty="0" smtClean="0"/>
              <a:t>Using an extended METAPHOR, write a paragraph to vividly describe your Generation.</a:t>
            </a:r>
          </a:p>
          <a:p>
            <a:r>
              <a:rPr lang="en-US" sz="2800" dirty="0" smtClean="0"/>
              <a:t>Violet, Skeleton</a:t>
            </a:r>
            <a:r>
              <a:rPr lang="en-US" sz="2800" dirty="0"/>
              <a:t>, Valley, Maze, Amoeba, Fruit, Water, Altar, Library, Diamond, Purse, Balloon, Hinge, Battery, Spice, Armor, Bell , Fountain, Window, Robot, Seed, Menu, Rainbow, Prison, Water, Monster, Satellite, Safe, Key, Muscle, Sauce, Ladder, Nest, Saloon, </a:t>
            </a:r>
            <a:r>
              <a:rPr lang="en-US" sz="2800" dirty="0" smtClean="0"/>
              <a:t>Fawn, Landslide</a:t>
            </a:r>
            <a:r>
              <a:rPr lang="en-US" sz="2800" dirty="0"/>
              <a:t>, Machine, Prism, Lever, Shadow, Smoke, Map, Microscope, Pendulum, Horizon, Perfume, Magnet, Zoo, Fungus, Grave, </a:t>
            </a:r>
            <a:r>
              <a:rPr lang="en-US" sz="2800" dirty="0" smtClean="0"/>
              <a:t>Swamp</a:t>
            </a:r>
            <a:r>
              <a:rPr lang="en-US" sz="2800" dirty="0"/>
              <a:t>, Bruise, Engine, Candy, Detour, Current, Bottle, Feather, Ghost, Clock, Compass, </a:t>
            </a:r>
            <a:r>
              <a:rPr lang="en-US" sz="2800" dirty="0" smtClean="0"/>
              <a:t>Statue, Library, Mouse.</a:t>
            </a:r>
            <a:endParaRPr lang="en-US" sz="2800" dirty="0"/>
          </a:p>
        </p:txBody>
      </p:sp>
    </p:spTree>
    <p:extLst>
      <p:ext uri="{BB962C8B-B14F-4D97-AF65-F5344CB8AC3E}">
        <p14:creationId xmlns:p14="http://schemas.microsoft.com/office/powerpoint/2010/main" val="4156499463"/>
      </p:ext>
    </p:extLst>
  </p:cSld>
  <p:clrMapOvr>
    <a:masterClrMapping/>
  </p:clrMapOvr>
  <p:transition>
    <p:sndAc>
      <p:stSnd loop="1">
        <p:snd r:embed="rId2" name="summertime.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Love = HW/ In class</a:t>
            </a:r>
            <a:endParaRPr lang="en-US" dirty="0"/>
          </a:p>
        </p:txBody>
      </p:sp>
      <p:sp>
        <p:nvSpPr>
          <p:cNvPr id="3" name="Content Placeholder 2"/>
          <p:cNvSpPr>
            <a:spLocks noGrp="1"/>
          </p:cNvSpPr>
          <p:nvPr>
            <p:ph idx="1"/>
          </p:nvPr>
        </p:nvSpPr>
        <p:spPr/>
        <p:txBody>
          <a:bodyPr/>
          <a:lstStyle/>
          <a:p>
            <a:r>
              <a:rPr lang="en-US" dirty="0" smtClean="0"/>
              <a:t>Quickly draw one of the symbols/motifs  AND </a:t>
            </a:r>
          </a:p>
          <a:p>
            <a:r>
              <a:rPr lang="en-US" dirty="0" smtClean="0"/>
              <a:t>Write a </a:t>
            </a:r>
            <a:r>
              <a:rPr lang="en-US" dirty="0" smtClean="0"/>
              <a:t>poem, </a:t>
            </a:r>
            <a:r>
              <a:rPr lang="en-US" dirty="0" smtClean="0"/>
              <a:t>never to be published, emphasizing either the effect of TIME </a:t>
            </a:r>
            <a:r>
              <a:rPr lang="en-US" dirty="0" smtClean="0"/>
              <a:t>of Gatsby’s his </a:t>
            </a:r>
            <a:r>
              <a:rPr lang="en-US" dirty="0" smtClean="0"/>
              <a:t>love for </a:t>
            </a:r>
            <a:r>
              <a:rPr lang="en-US" dirty="0" err="1" smtClean="0"/>
              <a:t>Daisey</a:t>
            </a:r>
            <a:r>
              <a:rPr lang="en-US" dirty="0" smtClean="0"/>
              <a:t>, </a:t>
            </a:r>
            <a:r>
              <a:rPr lang="en-US" dirty="0" smtClean="0"/>
              <a:t>or the SIZE of his passion for her.</a:t>
            </a:r>
          </a:p>
          <a:p>
            <a:pPr marL="0" indent="0">
              <a:buNone/>
            </a:pPr>
            <a:endParaRPr lang="en-US" dirty="0"/>
          </a:p>
        </p:txBody>
      </p:sp>
    </p:spTree>
    <p:extLst>
      <p:ext uri="{BB962C8B-B14F-4D97-AF65-F5344CB8AC3E}">
        <p14:creationId xmlns:p14="http://schemas.microsoft.com/office/powerpoint/2010/main" val="2095330714"/>
      </p:ext>
    </p:extLst>
  </p:cSld>
  <p:clrMapOvr>
    <a:masterClrMapping/>
  </p:clrMapOvr>
  <p:transition>
    <p:sndAc>
      <p:stSnd loop="1">
        <p:snd r:embed="rId2" name="summertime.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pPr eaLnBrk="1" hangingPunct="1">
              <a:defRPr/>
            </a:pPr>
            <a:r>
              <a:rPr lang="en-US" smtClean="0">
                <a:cs typeface="+mj-cs"/>
              </a:rPr>
              <a:t>Important Quotes</a:t>
            </a:r>
          </a:p>
        </p:txBody>
      </p:sp>
      <p:sp>
        <p:nvSpPr>
          <p:cNvPr id="36867" name="Rectangle 3"/>
          <p:cNvSpPr>
            <a:spLocks noGrp="1" noChangeArrowheads="1"/>
          </p:cNvSpPr>
          <p:nvPr>
            <p:ph type="body" idx="1"/>
          </p:nvPr>
        </p:nvSpPr>
        <p:spPr/>
        <p:txBody>
          <a:bodyPr/>
          <a:lstStyle/>
          <a:p>
            <a:pPr eaLnBrk="1" hangingPunct="1">
              <a:defRPr/>
            </a:pPr>
            <a:r>
              <a:rPr lang="ja-JP" altLang="en-US" dirty="0" smtClean="0">
                <a:latin typeface="Arial"/>
                <a:cs typeface="+mn-cs"/>
              </a:rPr>
              <a:t>“</a:t>
            </a:r>
            <a:r>
              <a:rPr lang="en-US" dirty="0" smtClean="0">
                <a:cs typeface="+mn-cs"/>
              </a:rPr>
              <a:t>I hope she</a:t>
            </a:r>
            <a:r>
              <a:rPr lang="ja-JP" altLang="en-US" dirty="0" smtClean="0">
                <a:latin typeface="Arial"/>
                <a:cs typeface="+mn-cs"/>
              </a:rPr>
              <a:t>’</a:t>
            </a:r>
            <a:r>
              <a:rPr lang="en-US" dirty="0" err="1" smtClean="0">
                <a:cs typeface="+mn-cs"/>
              </a:rPr>
              <a:t>ll</a:t>
            </a:r>
            <a:r>
              <a:rPr lang="en-US" dirty="0" smtClean="0">
                <a:cs typeface="+mn-cs"/>
              </a:rPr>
              <a:t> be a fool- that</a:t>
            </a:r>
            <a:r>
              <a:rPr lang="ja-JP" altLang="en-US" dirty="0" smtClean="0">
                <a:latin typeface="Arial"/>
                <a:cs typeface="+mn-cs"/>
              </a:rPr>
              <a:t>’</a:t>
            </a:r>
            <a:r>
              <a:rPr lang="en-US" dirty="0" smtClean="0">
                <a:cs typeface="+mn-cs"/>
              </a:rPr>
              <a:t>s the best thing a girl can be in this world, a beautiful little fool.</a:t>
            </a:r>
            <a:r>
              <a:rPr lang="ja-JP" altLang="en-US" dirty="0" smtClean="0">
                <a:latin typeface="Arial"/>
                <a:cs typeface="+mn-cs"/>
              </a:rPr>
              <a:t>”</a:t>
            </a:r>
            <a:endParaRPr lang="en-US" dirty="0" smtClean="0">
              <a:cs typeface="+mn-cs"/>
            </a:endParaRPr>
          </a:p>
          <a:p>
            <a:pPr eaLnBrk="1" hangingPunct="1">
              <a:buFont typeface="Wingdings" charset="0"/>
              <a:buNone/>
              <a:defRPr/>
            </a:pPr>
            <a:r>
              <a:rPr lang="en-US" dirty="0" smtClean="0">
                <a:cs typeface="+mn-cs"/>
              </a:rPr>
              <a:t>	Daisy</a:t>
            </a:r>
            <a:r>
              <a:rPr lang="ja-JP" altLang="en-US" dirty="0" smtClean="0">
                <a:latin typeface="Arial"/>
                <a:cs typeface="+mn-cs"/>
              </a:rPr>
              <a:t>’</a:t>
            </a:r>
            <a:r>
              <a:rPr lang="en-US" dirty="0" smtClean="0">
                <a:cs typeface="+mn-cs"/>
              </a:rPr>
              <a:t>s description of her daughter</a:t>
            </a:r>
          </a:p>
        </p:txBody>
      </p:sp>
    </p:spTree>
  </p:cSld>
  <p:clrMapOvr>
    <a:masterClrMapping/>
  </p:clrMapOvr>
  <p:transition>
    <p:sndAc>
      <p:stSnd loop="1">
        <p:snd r:embed="rId2" name="summertime.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pPr eaLnBrk="1" hangingPunct="1">
              <a:defRPr/>
            </a:pPr>
            <a:r>
              <a:rPr lang="en-US" smtClean="0">
                <a:cs typeface="+mj-cs"/>
              </a:rPr>
              <a:t>Important Quotes</a:t>
            </a:r>
          </a:p>
        </p:txBody>
      </p:sp>
      <p:sp>
        <p:nvSpPr>
          <p:cNvPr id="37891" name="Rectangle 3"/>
          <p:cNvSpPr>
            <a:spLocks noGrp="1" noChangeArrowheads="1"/>
          </p:cNvSpPr>
          <p:nvPr>
            <p:ph type="body" idx="1"/>
          </p:nvPr>
        </p:nvSpPr>
        <p:spPr/>
        <p:txBody>
          <a:bodyPr/>
          <a:lstStyle/>
          <a:p>
            <a:pPr eaLnBrk="1" hangingPunct="1">
              <a:defRPr/>
            </a:pPr>
            <a:r>
              <a:rPr lang="en-US" smtClean="0">
                <a:cs typeface="+mn-cs"/>
              </a:rPr>
              <a:t>"They were careless people, Tom and Daisy- they smashed up things and creatures and then retreated back into their money or their vast carelessness or whatever it was that kept them together, and let other people clean up the mess they had made." – Nick</a:t>
            </a:r>
            <a:r>
              <a:rPr lang="ja-JP" altLang="en-US" smtClean="0">
                <a:latin typeface="Arial"/>
                <a:cs typeface="+mn-cs"/>
              </a:rPr>
              <a:t>’</a:t>
            </a:r>
            <a:r>
              <a:rPr lang="en-US" smtClean="0">
                <a:cs typeface="+mn-cs"/>
              </a:rPr>
              <a:t>s description of Tom and Daisy</a:t>
            </a:r>
          </a:p>
        </p:txBody>
      </p:sp>
    </p:spTree>
  </p:cSld>
  <p:clrMapOvr>
    <a:masterClrMapping/>
  </p:clrMapOvr>
  <p:transition>
    <p:sndAc>
      <p:stSnd loop="1">
        <p:snd r:embed="rId2" name="summertime.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Quotes</a:t>
            </a:r>
            <a:endParaRPr lang="en-US" dirty="0"/>
          </a:p>
        </p:txBody>
      </p:sp>
      <p:sp>
        <p:nvSpPr>
          <p:cNvPr id="3" name="Content Placeholder 2"/>
          <p:cNvSpPr>
            <a:spLocks noGrp="1"/>
          </p:cNvSpPr>
          <p:nvPr>
            <p:ph idx="1"/>
          </p:nvPr>
        </p:nvSpPr>
        <p:spPr/>
        <p:txBody>
          <a:bodyPr/>
          <a:lstStyle/>
          <a:p>
            <a:r>
              <a:rPr lang="ja-JP" altLang="en-US" dirty="0">
                <a:latin typeface="Arial"/>
              </a:rPr>
              <a:t>“</a:t>
            </a:r>
            <a:r>
              <a:rPr lang="en-US" dirty="0"/>
              <a:t>So we beat on, boats against the current, borne back ceaselessly into the past.</a:t>
            </a:r>
            <a:r>
              <a:rPr lang="ja-JP" altLang="en-US" dirty="0">
                <a:latin typeface="Arial"/>
              </a:rPr>
              <a:t>”</a:t>
            </a:r>
            <a:r>
              <a:rPr lang="en-US" dirty="0"/>
              <a:t> –the last line of the novel</a:t>
            </a:r>
          </a:p>
          <a:p>
            <a:endParaRPr lang="en-US" dirty="0"/>
          </a:p>
        </p:txBody>
      </p:sp>
    </p:spTree>
    <p:extLst>
      <p:ext uri="{BB962C8B-B14F-4D97-AF65-F5344CB8AC3E}">
        <p14:creationId xmlns:p14="http://schemas.microsoft.com/office/powerpoint/2010/main" val="588467871"/>
      </p:ext>
    </p:extLst>
  </p:cSld>
  <p:clrMapOvr>
    <a:masterClrMapping/>
  </p:clrMapOvr>
  <p:transition>
    <p:sndAc>
      <p:stSnd loop="1">
        <p:snd r:embed="rId2" name="summertime.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Novels Ever?</a:t>
            </a:r>
            <a:endParaRPr lang="en-US" dirty="0"/>
          </a:p>
        </p:txBody>
      </p:sp>
      <p:sp>
        <p:nvSpPr>
          <p:cNvPr id="3" name="Content Placeholder 2"/>
          <p:cNvSpPr>
            <a:spLocks noGrp="1"/>
          </p:cNvSpPr>
          <p:nvPr>
            <p:ph idx="1"/>
          </p:nvPr>
        </p:nvSpPr>
        <p:spPr/>
        <p:txBody>
          <a:bodyPr/>
          <a:lstStyle/>
          <a:p>
            <a:pPr marL="0" indent="0">
              <a:buNone/>
            </a:pPr>
            <a:endParaRPr lang="en-US" dirty="0"/>
          </a:p>
          <a:p>
            <a:r>
              <a:rPr lang="en-US" dirty="0" smtClean="0"/>
              <a:t>Always in the Top 10. </a:t>
            </a:r>
          </a:p>
          <a:p>
            <a:r>
              <a:rPr lang="en-US" dirty="0" smtClean="0"/>
              <a:t>Novels that Defined Generations</a:t>
            </a:r>
            <a:endParaRPr lang="en-US" dirty="0"/>
          </a:p>
        </p:txBody>
      </p:sp>
    </p:spTree>
    <p:extLst>
      <p:ext uri="{BB962C8B-B14F-4D97-AF65-F5344CB8AC3E}">
        <p14:creationId xmlns:p14="http://schemas.microsoft.com/office/powerpoint/2010/main" val="1064519220"/>
      </p:ext>
    </p:extLst>
  </p:cSld>
  <p:clrMapOvr>
    <a:masterClrMapping/>
  </p:clrMapOvr>
  <p:transition>
    <p:sndAc>
      <p:stSnd loop="1">
        <p:snd r:embed="rId2" name="summertime.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887"/>
            <a:ext cx="8229600" cy="1143000"/>
          </a:xfrm>
        </p:spPr>
        <p:txBody>
          <a:bodyPr/>
          <a:lstStyle/>
          <a:p>
            <a:r>
              <a:rPr lang="en-US" dirty="0" smtClean="0"/>
              <a:t>Generations</a:t>
            </a:r>
            <a:endParaRPr lang="en-US" dirty="0"/>
          </a:p>
        </p:txBody>
      </p:sp>
      <p:sp>
        <p:nvSpPr>
          <p:cNvPr id="6" name="TextBox 5"/>
          <p:cNvSpPr txBox="1"/>
          <p:nvPr/>
        </p:nvSpPr>
        <p:spPr>
          <a:xfrm>
            <a:off x="0" y="1247000"/>
            <a:ext cx="2018501" cy="5355313"/>
          </a:xfrm>
          <a:prstGeom prst="rect">
            <a:avLst/>
          </a:prstGeom>
          <a:noFill/>
        </p:spPr>
        <p:txBody>
          <a:bodyPr wrap="none" rtlCol="0">
            <a:spAutoFit/>
          </a:bodyPr>
          <a:lstStyle/>
          <a:p>
            <a:r>
              <a:rPr lang="en-US" u="sng" dirty="0" smtClean="0"/>
              <a:t>Generation Title</a:t>
            </a:r>
          </a:p>
          <a:p>
            <a:r>
              <a:rPr lang="en-US" dirty="0" smtClean="0"/>
              <a:t>Greatest Generation</a:t>
            </a:r>
          </a:p>
          <a:p>
            <a:endParaRPr lang="en-US" dirty="0" smtClean="0"/>
          </a:p>
          <a:p>
            <a:endParaRPr lang="en-US" dirty="0" smtClean="0"/>
          </a:p>
          <a:p>
            <a:r>
              <a:rPr lang="en-US" dirty="0" smtClean="0"/>
              <a:t>Baby Boomers</a:t>
            </a:r>
          </a:p>
          <a:p>
            <a:endParaRPr lang="en-US" dirty="0" smtClean="0"/>
          </a:p>
          <a:p>
            <a:endParaRPr lang="en-US" dirty="0"/>
          </a:p>
          <a:p>
            <a:endParaRPr lang="en-US" dirty="0" smtClean="0"/>
          </a:p>
          <a:p>
            <a:endParaRPr lang="en-US" dirty="0" smtClean="0"/>
          </a:p>
          <a:p>
            <a:endParaRPr lang="en-US" dirty="0" smtClean="0"/>
          </a:p>
          <a:p>
            <a:r>
              <a:rPr lang="en-US" dirty="0" smtClean="0"/>
              <a:t>Generation X</a:t>
            </a:r>
          </a:p>
          <a:p>
            <a:endParaRPr lang="en-US" dirty="0" smtClean="0"/>
          </a:p>
          <a:p>
            <a:endParaRPr lang="en-US" dirty="0" smtClean="0"/>
          </a:p>
          <a:p>
            <a:r>
              <a:rPr lang="en-US" dirty="0" err="1" smtClean="0"/>
              <a:t>Millennials</a:t>
            </a:r>
            <a:endParaRPr lang="en-US" dirty="0" smtClean="0"/>
          </a:p>
          <a:p>
            <a:endParaRPr lang="en-US" dirty="0" smtClean="0"/>
          </a:p>
          <a:p>
            <a:endParaRPr lang="en-US" dirty="0"/>
          </a:p>
          <a:p>
            <a:endParaRPr lang="en-US" dirty="0" smtClean="0"/>
          </a:p>
          <a:p>
            <a:r>
              <a:rPr lang="en-US" dirty="0" smtClean="0"/>
              <a:t>Generation Z</a:t>
            </a:r>
          </a:p>
          <a:p>
            <a:endParaRPr lang="en-US" dirty="0"/>
          </a:p>
        </p:txBody>
      </p:sp>
      <p:sp>
        <p:nvSpPr>
          <p:cNvPr id="7" name="TextBox 6"/>
          <p:cNvSpPr txBox="1"/>
          <p:nvPr/>
        </p:nvSpPr>
        <p:spPr>
          <a:xfrm>
            <a:off x="1978701" y="1247000"/>
            <a:ext cx="2517099" cy="5355312"/>
          </a:xfrm>
          <a:prstGeom prst="rect">
            <a:avLst/>
          </a:prstGeom>
          <a:noFill/>
        </p:spPr>
        <p:txBody>
          <a:bodyPr wrap="none" rtlCol="0">
            <a:spAutoFit/>
          </a:bodyPr>
          <a:lstStyle/>
          <a:p>
            <a:r>
              <a:rPr lang="en-US" u="sng" dirty="0" smtClean="0"/>
              <a:t>Other Names</a:t>
            </a:r>
          </a:p>
          <a:p>
            <a:r>
              <a:rPr lang="en-US" dirty="0" smtClean="0"/>
              <a:t>G.I. Generation</a:t>
            </a:r>
          </a:p>
          <a:p>
            <a:r>
              <a:rPr lang="en-US" dirty="0" smtClean="0"/>
              <a:t>Silent Generation</a:t>
            </a:r>
          </a:p>
          <a:p>
            <a:endParaRPr lang="en-US" dirty="0" smtClean="0"/>
          </a:p>
          <a:p>
            <a:r>
              <a:rPr lang="en-US" dirty="0" smtClean="0"/>
              <a:t>Boom Generation</a:t>
            </a:r>
          </a:p>
          <a:p>
            <a:r>
              <a:rPr lang="en-US" dirty="0" smtClean="0"/>
              <a:t>Hippie</a:t>
            </a:r>
          </a:p>
          <a:p>
            <a:endParaRPr lang="en-US" dirty="0"/>
          </a:p>
          <a:p>
            <a:endParaRPr lang="en-US" dirty="0" smtClean="0"/>
          </a:p>
          <a:p>
            <a:endParaRPr lang="en-US" dirty="0" smtClean="0"/>
          </a:p>
          <a:p>
            <a:endParaRPr lang="en-US" dirty="0" smtClean="0"/>
          </a:p>
          <a:p>
            <a:r>
              <a:rPr lang="en-US" dirty="0" smtClean="0"/>
              <a:t>MTV Generation </a:t>
            </a:r>
          </a:p>
          <a:p>
            <a:endParaRPr lang="en-US" dirty="0" smtClean="0"/>
          </a:p>
          <a:p>
            <a:endParaRPr lang="en-US" dirty="0" smtClean="0"/>
          </a:p>
          <a:p>
            <a:r>
              <a:rPr lang="en-US" dirty="0" smtClean="0"/>
              <a:t>Generation Y  </a:t>
            </a:r>
          </a:p>
          <a:p>
            <a:endParaRPr lang="en-US" dirty="0" smtClean="0"/>
          </a:p>
          <a:p>
            <a:endParaRPr lang="en-US" dirty="0"/>
          </a:p>
          <a:p>
            <a:endParaRPr lang="en-US" dirty="0" smtClean="0"/>
          </a:p>
          <a:p>
            <a:r>
              <a:rPr lang="en-US" dirty="0" smtClean="0"/>
              <a:t>New Silent Generation</a:t>
            </a:r>
          </a:p>
          <a:p>
            <a:r>
              <a:rPr lang="en-US" dirty="0" smtClean="0"/>
              <a:t>(Work Hard/Keep Quiet)</a:t>
            </a:r>
            <a:endParaRPr lang="en-US" dirty="0"/>
          </a:p>
        </p:txBody>
      </p:sp>
      <p:sp>
        <p:nvSpPr>
          <p:cNvPr id="8" name="TextBox 7"/>
          <p:cNvSpPr txBox="1"/>
          <p:nvPr/>
        </p:nvSpPr>
        <p:spPr>
          <a:xfrm>
            <a:off x="4427469" y="1246999"/>
            <a:ext cx="1287532" cy="5078313"/>
          </a:xfrm>
          <a:prstGeom prst="rect">
            <a:avLst/>
          </a:prstGeom>
          <a:noFill/>
        </p:spPr>
        <p:txBody>
          <a:bodyPr wrap="none" rtlCol="0">
            <a:spAutoFit/>
          </a:bodyPr>
          <a:lstStyle/>
          <a:p>
            <a:r>
              <a:rPr lang="en-US" u="sng" dirty="0" smtClean="0"/>
              <a:t>Born</a:t>
            </a:r>
          </a:p>
          <a:p>
            <a:r>
              <a:rPr lang="en-US" dirty="0" smtClean="0"/>
              <a:t>1901 - 1924</a:t>
            </a:r>
          </a:p>
          <a:p>
            <a:r>
              <a:rPr lang="en-US" dirty="0" smtClean="0"/>
              <a:t>1925 - 1945</a:t>
            </a:r>
          </a:p>
          <a:p>
            <a:endParaRPr lang="en-US" dirty="0" smtClean="0"/>
          </a:p>
          <a:p>
            <a:r>
              <a:rPr lang="en-US" dirty="0" smtClean="0"/>
              <a:t>1946 - 1964</a:t>
            </a:r>
          </a:p>
          <a:p>
            <a:endParaRPr lang="en-US" dirty="0" smtClean="0"/>
          </a:p>
          <a:p>
            <a:endParaRPr lang="en-US" dirty="0"/>
          </a:p>
          <a:p>
            <a:endParaRPr lang="en-US" dirty="0" smtClean="0"/>
          </a:p>
          <a:p>
            <a:endParaRPr lang="en-US" dirty="0"/>
          </a:p>
          <a:p>
            <a:endParaRPr lang="en-US" dirty="0" smtClean="0"/>
          </a:p>
          <a:p>
            <a:r>
              <a:rPr lang="en-US" dirty="0" smtClean="0"/>
              <a:t>1965 – 1985</a:t>
            </a:r>
          </a:p>
          <a:p>
            <a:endParaRPr lang="en-US" dirty="0" smtClean="0"/>
          </a:p>
          <a:p>
            <a:endParaRPr lang="en-US" dirty="0" smtClean="0"/>
          </a:p>
          <a:p>
            <a:r>
              <a:rPr lang="en-US" dirty="0" smtClean="0"/>
              <a:t>1978 - 1994</a:t>
            </a:r>
          </a:p>
          <a:p>
            <a:endParaRPr lang="en-US" dirty="0" smtClean="0"/>
          </a:p>
          <a:p>
            <a:endParaRPr lang="en-US" dirty="0"/>
          </a:p>
          <a:p>
            <a:endParaRPr lang="en-US" dirty="0" smtClean="0"/>
          </a:p>
          <a:p>
            <a:r>
              <a:rPr lang="en-US" dirty="0" smtClean="0"/>
              <a:t>1995 -</a:t>
            </a:r>
            <a:endParaRPr lang="en-US" dirty="0"/>
          </a:p>
        </p:txBody>
      </p:sp>
      <p:sp>
        <p:nvSpPr>
          <p:cNvPr id="9" name="TextBox 8"/>
          <p:cNvSpPr txBox="1"/>
          <p:nvPr/>
        </p:nvSpPr>
        <p:spPr>
          <a:xfrm>
            <a:off x="5729113" y="1247001"/>
            <a:ext cx="3429000" cy="5632311"/>
          </a:xfrm>
          <a:prstGeom prst="rect">
            <a:avLst/>
          </a:prstGeom>
          <a:noFill/>
        </p:spPr>
        <p:txBody>
          <a:bodyPr wrap="square" rtlCol="0">
            <a:spAutoFit/>
          </a:bodyPr>
          <a:lstStyle/>
          <a:p>
            <a:r>
              <a:rPr lang="en-US" i="1" u="sng" dirty="0" smtClean="0"/>
              <a:t>Notable Events/ Presidents</a:t>
            </a:r>
          </a:p>
          <a:p>
            <a:r>
              <a:rPr lang="en-US" i="1" dirty="0" smtClean="0"/>
              <a:t>Experienced WWII in adulthood</a:t>
            </a:r>
          </a:p>
          <a:p>
            <a:r>
              <a:rPr lang="en-US" i="1" dirty="0" smtClean="0"/>
              <a:t>John F. Kennedy &amp; Richard Nixon</a:t>
            </a:r>
          </a:p>
          <a:p>
            <a:endParaRPr lang="en-US" i="1" dirty="0"/>
          </a:p>
          <a:p>
            <a:r>
              <a:rPr lang="en-US" i="1" dirty="0" smtClean="0"/>
              <a:t>Experienced WWII in childhood</a:t>
            </a:r>
            <a:r>
              <a:rPr lang="en-US" dirty="0" smtClean="0"/>
              <a:t>, </a:t>
            </a:r>
            <a:r>
              <a:rPr lang="en-US" i="1" dirty="0" smtClean="0"/>
              <a:t>Civil Rights Movement, Space Exploration</a:t>
            </a:r>
            <a:r>
              <a:rPr lang="en-US" dirty="0" smtClean="0"/>
              <a:t>, </a:t>
            </a:r>
            <a:r>
              <a:rPr lang="en-US" i="1" dirty="0" smtClean="0"/>
              <a:t>Counterculture, Vietnam War/Cold War, Bill Clinton &amp; George W. Bush &amp; Donald Trump</a:t>
            </a:r>
          </a:p>
          <a:p>
            <a:endParaRPr lang="en-US" i="1" dirty="0" smtClean="0"/>
          </a:p>
          <a:p>
            <a:r>
              <a:rPr lang="en-US" i="1" dirty="0" smtClean="0"/>
              <a:t>Rise of Mass Media/end of the Cold War, Barrack Obama</a:t>
            </a:r>
          </a:p>
          <a:p>
            <a:endParaRPr lang="en-US" i="1" dirty="0" smtClean="0"/>
          </a:p>
          <a:p>
            <a:r>
              <a:rPr lang="en-US" i="1" dirty="0" smtClean="0"/>
              <a:t>Rise of the Information Age/Internet/9-11/Iraq War/New Workplace Rules</a:t>
            </a:r>
          </a:p>
          <a:p>
            <a:endParaRPr lang="en-US" i="1" dirty="0" smtClean="0"/>
          </a:p>
          <a:p>
            <a:endParaRPr lang="en-US" i="1" dirty="0" smtClean="0"/>
          </a:p>
          <a:p>
            <a:r>
              <a:rPr lang="en-US" i="1" dirty="0" smtClean="0"/>
              <a:t>Great Recession, Digital Globalization, ISIS, Living with Climate Change</a:t>
            </a:r>
            <a:endParaRPr lang="en-US" dirty="0" smtClean="0"/>
          </a:p>
          <a:p>
            <a:endParaRPr lang="en-US" dirty="0"/>
          </a:p>
        </p:txBody>
      </p:sp>
    </p:spTree>
    <p:extLst>
      <p:ext uri="{BB962C8B-B14F-4D97-AF65-F5344CB8AC3E}">
        <p14:creationId xmlns:p14="http://schemas.microsoft.com/office/powerpoint/2010/main" val="1062441644"/>
      </p:ext>
    </p:extLst>
  </p:cSld>
  <p:clrMapOvr>
    <a:masterClrMapping/>
  </p:clrMapOvr>
  <p:transition>
    <p:sndAc>
      <p:stSnd loop="1">
        <p:snd r:embed="rId2" name="summertime.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defRPr/>
            </a:pPr>
            <a:r>
              <a:rPr lang="en-US" smtClean="0">
                <a:cs typeface="+mj-cs"/>
              </a:rPr>
              <a:t>About the Author</a:t>
            </a:r>
          </a:p>
        </p:txBody>
      </p:sp>
      <p:sp>
        <p:nvSpPr>
          <p:cNvPr id="17411" name="Rectangle 3"/>
          <p:cNvSpPr>
            <a:spLocks noGrp="1" noChangeArrowheads="1"/>
          </p:cNvSpPr>
          <p:nvPr>
            <p:ph type="body" idx="1"/>
          </p:nvPr>
        </p:nvSpPr>
        <p:spPr/>
        <p:txBody>
          <a:bodyPr/>
          <a:lstStyle/>
          <a:p>
            <a:pPr eaLnBrk="1" hangingPunct="1">
              <a:defRPr/>
            </a:pPr>
            <a:r>
              <a:rPr lang="en-US" dirty="0" smtClean="0">
                <a:cs typeface="+mn-cs"/>
              </a:rPr>
              <a:t>Born-September 24, 1896</a:t>
            </a:r>
          </a:p>
          <a:p>
            <a:pPr eaLnBrk="1" hangingPunct="1">
              <a:defRPr/>
            </a:pPr>
            <a:r>
              <a:rPr lang="en-US" dirty="0" smtClean="0">
                <a:cs typeface="+mn-cs"/>
              </a:rPr>
              <a:t>Died-December 21, 1940</a:t>
            </a:r>
          </a:p>
          <a:p>
            <a:pPr eaLnBrk="1" hangingPunct="1">
              <a:defRPr/>
            </a:pPr>
            <a:r>
              <a:rPr lang="en-US" dirty="0" smtClean="0">
                <a:cs typeface="+mn-cs"/>
              </a:rPr>
              <a:t>Married Zelda Sayre</a:t>
            </a:r>
          </a:p>
          <a:p>
            <a:pPr eaLnBrk="1" hangingPunct="1">
              <a:defRPr/>
            </a:pPr>
            <a:r>
              <a:rPr lang="en-US" dirty="0" smtClean="0">
                <a:cs typeface="+mn-cs"/>
              </a:rPr>
              <a:t>Famous works include </a:t>
            </a:r>
            <a:r>
              <a:rPr lang="en-US" i="1" dirty="0" smtClean="0">
                <a:cs typeface="+mn-cs"/>
              </a:rPr>
              <a:t>The Great Gatsby     </a:t>
            </a:r>
          </a:p>
          <a:p>
            <a:pPr eaLnBrk="1" hangingPunct="1">
              <a:buFont typeface="Wingdings" charset="0"/>
              <a:buNone/>
              <a:defRPr/>
            </a:pPr>
            <a:r>
              <a:rPr lang="en-US" i="1" dirty="0" smtClean="0">
                <a:cs typeface="+mn-cs"/>
              </a:rPr>
              <a:t>The Beautiful and the Damned  </a:t>
            </a:r>
          </a:p>
          <a:p>
            <a:pPr eaLnBrk="1" hangingPunct="1">
              <a:buFont typeface="Wingdings" charset="0"/>
              <a:buNone/>
              <a:defRPr/>
            </a:pPr>
            <a:r>
              <a:rPr lang="en-US" i="1" dirty="0" smtClean="0">
                <a:cs typeface="+mn-cs"/>
              </a:rPr>
              <a:t>Tender is the Night                           </a:t>
            </a:r>
            <a:r>
              <a:rPr lang="en-US" u="sng" dirty="0" smtClean="0">
                <a:cs typeface="+mn-cs"/>
              </a:rPr>
              <a:t> </a:t>
            </a:r>
            <a:endParaRPr lang="en-US" dirty="0" smtClean="0">
              <a:cs typeface="+mn-cs"/>
            </a:endParaRPr>
          </a:p>
        </p:txBody>
      </p:sp>
      <p:pic>
        <p:nvPicPr>
          <p:cNvPr id="17413" name="Picture 5" descr="F. Scott Fitzgera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495800"/>
            <a:ext cx="2057400" cy="183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ndAc>
      <p:stSnd loop="1">
        <p:snd r:embed="rId2" name="summertim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4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41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41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74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17413"/>
                                        </p:tgtEl>
                                        <p:attrNameLst>
                                          <p:attrName>style.visibility</p:attrName>
                                        </p:attrNameLst>
                                      </p:cBhvr>
                                      <p:to>
                                        <p:strVal val="visible"/>
                                      </p:to>
                                    </p:set>
                                    <p:anim calcmode="lin" valueType="num">
                                      <p:cBhvr additive="base">
                                        <p:cTn id="35" dur="500" fill="hold"/>
                                        <p:tgtEl>
                                          <p:spTgt spid="17413"/>
                                        </p:tgtEl>
                                        <p:attrNameLst>
                                          <p:attrName>ppt_x</p:attrName>
                                        </p:attrNameLst>
                                      </p:cBhvr>
                                      <p:tavLst>
                                        <p:tav tm="0">
                                          <p:val>
                                            <p:strVal val="0-#ppt_w/2"/>
                                          </p:val>
                                        </p:tav>
                                        <p:tav tm="100000">
                                          <p:val>
                                            <p:strVal val="#ppt_x"/>
                                          </p:val>
                                        </p:tav>
                                      </p:tavLst>
                                    </p:anim>
                                    <p:anim calcmode="lin" valueType="num">
                                      <p:cBhvr additive="base">
                                        <p:cTn id="36" dur="500" fill="hold"/>
                                        <p:tgtEl>
                                          <p:spTgt spid="174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4"/>
          <p:cNvSpPr>
            <a:spLocks noGrp="1" noRot="1" noChangeArrowheads="1"/>
          </p:cNvSpPr>
          <p:nvPr>
            <p:ph type="title"/>
          </p:nvPr>
        </p:nvSpPr>
        <p:spPr/>
        <p:txBody>
          <a:bodyPr/>
          <a:lstStyle/>
          <a:p>
            <a:pPr eaLnBrk="1" hangingPunct="1">
              <a:defRPr/>
            </a:pPr>
            <a:r>
              <a:rPr lang="en-US" sz="4000" smtClean="0">
                <a:cs typeface="+mj-cs"/>
              </a:rPr>
              <a:t>F. Scott Fitzgerald</a:t>
            </a:r>
            <a:r>
              <a:rPr lang="ja-JP" altLang="en-US" sz="4000" smtClean="0">
                <a:latin typeface="Arial"/>
                <a:cs typeface="+mj-cs"/>
              </a:rPr>
              <a:t>’</a:t>
            </a:r>
            <a:r>
              <a:rPr lang="en-US" sz="4000" smtClean="0">
                <a:cs typeface="+mj-cs"/>
              </a:rPr>
              <a:t>s Impact on Society</a:t>
            </a:r>
          </a:p>
        </p:txBody>
      </p:sp>
      <p:sp>
        <p:nvSpPr>
          <p:cNvPr id="18439" name="Rectangle 7"/>
          <p:cNvSpPr>
            <a:spLocks noGrp="1" noChangeArrowheads="1"/>
          </p:cNvSpPr>
          <p:nvPr>
            <p:ph type="body" sz="half" idx="1"/>
          </p:nvPr>
        </p:nvSpPr>
        <p:spPr/>
        <p:txBody>
          <a:bodyPr/>
          <a:lstStyle/>
          <a:p>
            <a:pPr eaLnBrk="1" hangingPunct="1">
              <a:defRPr/>
            </a:pPr>
            <a:r>
              <a:rPr lang="en-US" dirty="0" smtClean="0">
                <a:cs typeface="+mn-cs"/>
              </a:rPr>
              <a:t>Fitzgerald named the 1920</a:t>
            </a:r>
            <a:r>
              <a:rPr lang="ja-JP" altLang="en-US" dirty="0" smtClean="0">
                <a:latin typeface="Arial"/>
                <a:cs typeface="+mn-cs"/>
              </a:rPr>
              <a:t>’</a:t>
            </a:r>
            <a:r>
              <a:rPr lang="en-US" dirty="0" smtClean="0">
                <a:cs typeface="+mn-cs"/>
              </a:rPr>
              <a:t>s </a:t>
            </a:r>
            <a:r>
              <a:rPr lang="ja-JP" altLang="en-US" dirty="0" smtClean="0">
                <a:latin typeface="Arial"/>
                <a:cs typeface="+mn-cs"/>
              </a:rPr>
              <a:t>“</a:t>
            </a:r>
            <a:r>
              <a:rPr lang="en-US" dirty="0" smtClean="0">
                <a:cs typeface="+mn-cs"/>
              </a:rPr>
              <a:t>The Jazz Age</a:t>
            </a:r>
            <a:r>
              <a:rPr lang="ja-JP" altLang="en-US" dirty="0" smtClean="0">
                <a:latin typeface="Arial"/>
                <a:cs typeface="+mn-cs"/>
              </a:rPr>
              <a:t>”</a:t>
            </a:r>
            <a:endParaRPr lang="en-US" dirty="0" smtClean="0">
              <a:cs typeface="+mn-cs"/>
            </a:endParaRPr>
          </a:p>
          <a:p>
            <a:pPr eaLnBrk="1" hangingPunct="1">
              <a:defRPr/>
            </a:pPr>
            <a:r>
              <a:rPr lang="en-US" dirty="0" smtClean="0">
                <a:cs typeface="+mn-cs"/>
              </a:rPr>
              <a:t>Wrote screenplays for Metro-Goldwyn-Mayer</a:t>
            </a:r>
          </a:p>
          <a:p>
            <a:pPr eaLnBrk="1" hangingPunct="1">
              <a:defRPr/>
            </a:pPr>
            <a:r>
              <a:rPr lang="en-US" dirty="0" smtClean="0">
                <a:cs typeface="+mn-cs"/>
              </a:rPr>
              <a:t>Created the </a:t>
            </a:r>
            <a:r>
              <a:rPr lang="en-US" i="1" dirty="0" smtClean="0">
                <a:cs typeface="+mn-cs"/>
              </a:rPr>
              <a:t>The Great Gatsby </a:t>
            </a:r>
            <a:r>
              <a:rPr lang="en-US" dirty="0" smtClean="0">
                <a:cs typeface="+mn-cs"/>
              </a:rPr>
              <a:t>which is said to be the most accurate description of the 1920</a:t>
            </a:r>
            <a:r>
              <a:rPr lang="ja-JP" altLang="en-US" dirty="0" smtClean="0">
                <a:latin typeface="Arial"/>
                <a:cs typeface="+mn-cs"/>
              </a:rPr>
              <a:t>’</a:t>
            </a:r>
            <a:r>
              <a:rPr lang="en-US" dirty="0" smtClean="0">
                <a:cs typeface="+mn-cs"/>
              </a:rPr>
              <a:t>s</a:t>
            </a:r>
          </a:p>
        </p:txBody>
      </p:sp>
      <p:sp>
        <p:nvSpPr>
          <p:cNvPr id="18440" name="Rectangle 8"/>
          <p:cNvSpPr>
            <a:spLocks noGrp="1" noChangeArrowheads="1"/>
          </p:cNvSpPr>
          <p:nvPr>
            <p:ph type="body" sz="half" idx="2"/>
          </p:nvPr>
        </p:nvSpPr>
        <p:spPr/>
        <p:txBody>
          <a:bodyPr/>
          <a:lstStyle/>
          <a:p>
            <a:pPr eaLnBrk="1" hangingPunct="1">
              <a:buFont typeface="Wingdings" charset="0"/>
              <a:buNone/>
              <a:defRPr/>
            </a:pPr>
            <a:endParaRPr lang="en-US" smtClean="0">
              <a:cs typeface="+mn-cs"/>
            </a:endParaRPr>
          </a:p>
        </p:txBody>
      </p:sp>
      <p:pic>
        <p:nvPicPr>
          <p:cNvPr id="5124" name="Picture 10" descr="charles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00200"/>
            <a:ext cx="3584575" cy="467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ndAc>
      <p:stSnd loop="1">
        <p:snd r:embed="rId2" name="summertim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nodePh="1">
                                  <p:stCondLst>
                                    <p:cond delay="0"/>
                                  </p:stCondLst>
                                  <p:endCondLst>
                                    <p:cond evt="begin" delay="0">
                                      <p:tn val="17"/>
                                    </p:cond>
                                  </p:endCondLst>
                                  <p:childTnLst>
                                    <p:set>
                                      <p:cBhvr>
                                        <p:cTn id="18" dur="1" fill="hold">
                                          <p:stCondLst>
                                            <p:cond delay="499"/>
                                          </p:stCondLst>
                                        </p:cTn>
                                        <p:tgtEl>
                                          <p:spTgt spid="18440">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utoUpdateAnimBg="0"/>
      <p:bldP spid="18439" grpId="0" build="p" autoUpdateAnimBg="0"/>
      <p:bldP spid="18440"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pPr eaLnBrk="1" hangingPunct="1">
              <a:defRPr/>
            </a:pPr>
            <a:r>
              <a:rPr lang="en-US" smtClean="0">
                <a:cs typeface="+mj-cs"/>
              </a:rPr>
              <a:t>The Jazz Age</a:t>
            </a:r>
          </a:p>
        </p:txBody>
      </p:sp>
      <p:sp>
        <p:nvSpPr>
          <p:cNvPr id="21507" name="Rectangle 3"/>
          <p:cNvSpPr>
            <a:spLocks noGrp="1" noChangeArrowheads="1"/>
          </p:cNvSpPr>
          <p:nvPr>
            <p:ph type="body" idx="1"/>
          </p:nvPr>
        </p:nvSpPr>
        <p:spPr/>
        <p:txBody>
          <a:bodyPr/>
          <a:lstStyle/>
          <a:p>
            <a:pPr eaLnBrk="1" hangingPunct="1">
              <a:defRPr/>
            </a:pPr>
            <a:r>
              <a:rPr lang="en-US" dirty="0" smtClean="0">
                <a:cs typeface="+mn-cs"/>
              </a:rPr>
              <a:t>Prohibition was in effect (outlawing alcoholic beverages).</a:t>
            </a:r>
          </a:p>
          <a:p>
            <a:pPr eaLnBrk="1" hangingPunct="1">
              <a:defRPr/>
            </a:pPr>
            <a:r>
              <a:rPr lang="en-US" dirty="0" smtClean="0">
                <a:cs typeface="+mn-cs"/>
              </a:rPr>
              <a:t>Dances such as the Charleston were popular</a:t>
            </a:r>
          </a:p>
          <a:p>
            <a:pPr eaLnBrk="1" hangingPunct="1">
              <a:defRPr/>
            </a:pPr>
            <a:r>
              <a:rPr lang="en-US" dirty="0" smtClean="0">
                <a:cs typeface="+mn-cs"/>
              </a:rPr>
              <a:t>Popular sayings included 23 Skidoo, Bee</a:t>
            </a:r>
            <a:r>
              <a:rPr lang="ja-JP" altLang="en-US" dirty="0" smtClean="0">
                <a:latin typeface="Arial"/>
                <a:cs typeface="+mn-cs"/>
              </a:rPr>
              <a:t>’</a:t>
            </a:r>
            <a:r>
              <a:rPr lang="en-US" dirty="0" smtClean="0">
                <a:cs typeface="+mn-cs"/>
              </a:rPr>
              <a:t>s Knees</a:t>
            </a:r>
          </a:p>
          <a:p>
            <a:pPr eaLnBrk="1" hangingPunct="1">
              <a:defRPr/>
            </a:pPr>
            <a:r>
              <a:rPr lang="en-US" dirty="0" smtClean="0">
                <a:cs typeface="+mn-cs"/>
              </a:rPr>
              <a:t>Economy was in a </a:t>
            </a:r>
            <a:r>
              <a:rPr lang="ja-JP" altLang="en-US" dirty="0" smtClean="0">
                <a:latin typeface="Arial"/>
                <a:cs typeface="+mn-cs"/>
              </a:rPr>
              <a:t>“</a:t>
            </a:r>
            <a:r>
              <a:rPr lang="en-US" dirty="0" smtClean="0">
                <a:cs typeface="+mn-cs"/>
              </a:rPr>
              <a:t>Boom</a:t>
            </a:r>
            <a:r>
              <a:rPr lang="ja-JP" altLang="en-US" dirty="0" smtClean="0">
                <a:latin typeface="Arial"/>
                <a:cs typeface="+mn-cs"/>
              </a:rPr>
              <a:t>”</a:t>
            </a:r>
            <a:endParaRPr lang="en-US" dirty="0" smtClean="0">
              <a:cs typeface="+mn-cs"/>
            </a:endParaRPr>
          </a:p>
          <a:p>
            <a:pPr eaLnBrk="1" hangingPunct="1">
              <a:buFont typeface="Wingdings" charset="0"/>
              <a:buNone/>
              <a:defRPr/>
            </a:pPr>
            <a:endParaRPr lang="en-US" dirty="0" smtClean="0">
              <a:cs typeface="+mn-cs"/>
            </a:endParaRPr>
          </a:p>
          <a:p>
            <a:pPr eaLnBrk="1" hangingPunct="1">
              <a:buFont typeface="Wingdings" charset="0"/>
              <a:buNone/>
              <a:defRPr/>
            </a:pPr>
            <a:endParaRPr lang="en-US" u="sng" dirty="0" smtClean="0">
              <a:solidFill>
                <a:srgbClr val="000000"/>
              </a:solidFill>
              <a:effectLst>
                <a:outerShdw blurRad="38100" dist="38100" dir="2700000" algn="tl">
                  <a:srgbClr val="FFFFFF"/>
                </a:outerShdw>
              </a:effectLst>
              <a:latin typeface="Arial" charset="0"/>
              <a:cs typeface="+mn-cs"/>
            </a:endParaRPr>
          </a:p>
          <a:p>
            <a:pPr eaLnBrk="1" hangingPunct="1">
              <a:buFont typeface="Wingdings" charset="0"/>
              <a:buNone/>
              <a:defRPr/>
            </a:pPr>
            <a:endParaRPr lang="en-US" u="sng" dirty="0" smtClean="0">
              <a:solidFill>
                <a:srgbClr val="000000"/>
              </a:solidFill>
              <a:effectLst>
                <a:outerShdw blurRad="38100" dist="38100" dir="2700000" algn="tl">
                  <a:srgbClr val="FFFFFF"/>
                </a:outerShdw>
              </a:effectLst>
              <a:latin typeface="Arial" charset="0"/>
              <a:cs typeface="+mn-cs"/>
            </a:endParaRPr>
          </a:p>
        </p:txBody>
      </p:sp>
      <p:pic>
        <p:nvPicPr>
          <p:cNvPr id="6147" name="Picture 8" descr="MCj033973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886200"/>
            <a:ext cx="1768475" cy="2135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ndAc>
      <p:stSnd loop="1">
        <p:snd r:embed="rId2" name="summertim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5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5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pPr eaLnBrk="1" hangingPunct="1">
              <a:defRPr/>
            </a:pPr>
            <a:r>
              <a:rPr lang="en-US" smtClean="0">
                <a:cs typeface="+mj-cs"/>
              </a:rPr>
              <a:t>The Flappers</a:t>
            </a:r>
          </a:p>
        </p:txBody>
      </p:sp>
      <p:sp>
        <p:nvSpPr>
          <p:cNvPr id="44035" name="Rectangle 3"/>
          <p:cNvSpPr>
            <a:spLocks noGrp="1" noChangeArrowheads="1"/>
          </p:cNvSpPr>
          <p:nvPr>
            <p:ph type="body" sz="half" idx="1"/>
          </p:nvPr>
        </p:nvSpPr>
        <p:spPr/>
        <p:txBody>
          <a:bodyPr/>
          <a:lstStyle/>
          <a:p>
            <a:pPr eaLnBrk="1" hangingPunct="1">
              <a:defRPr/>
            </a:pPr>
            <a:r>
              <a:rPr lang="en-US" sz="2800" dirty="0" smtClean="0">
                <a:cs typeface="+mn-cs"/>
              </a:rPr>
              <a:t>Flappers were women who rebelled and changed fashion and social norms of the early 1900</a:t>
            </a:r>
            <a:r>
              <a:rPr lang="ja-JP" altLang="en-US" sz="2800" dirty="0" smtClean="0">
                <a:latin typeface="Arial"/>
                <a:cs typeface="+mn-cs"/>
              </a:rPr>
              <a:t>’</a:t>
            </a:r>
            <a:r>
              <a:rPr lang="en-US" sz="2800" dirty="0" smtClean="0">
                <a:cs typeface="+mn-cs"/>
              </a:rPr>
              <a:t>s.</a:t>
            </a:r>
          </a:p>
          <a:p>
            <a:pPr eaLnBrk="1" hangingPunct="1">
              <a:defRPr/>
            </a:pPr>
            <a:r>
              <a:rPr lang="en-US" sz="2800" dirty="0" smtClean="0">
                <a:cs typeface="+mn-cs"/>
              </a:rPr>
              <a:t>They married at a later age and drank and smoked in public</a:t>
            </a:r>
          </a:p>
          <a:p>
            <a:pPr eaLnBrk="1" hangingPunct="1">
              <a:defRPr/>
            </a:pPr>
            <a:r>
              <a:rPr lang="en-US" sz="2800" dirty="0" smtClean="0">
                <a:cs typeface="+mn-cs"/>
              </a:rPr>
              <a:t>Flappers were known for their carefree lifestyles.</a:t>
            </a:r>
          </a:p>
        </p:txBody>
      </p:sp>
      <p:pic>
        <p:nvPicPr>
          <p:cNvPr id="44039" name="Picture 7" descr="http://images.google.com/images?q=tbn:hD3yQWYuNxUkRM:http://www.sunyjcc.edu/jamestown/theatre/rookerynook/flapper.jpg">
            <a:hlinkClick r:id="rId3"/>
          </p:cNvPr>
          <p:cNvPicPr>
            <a:picLocks noGrp="1" noChangeAspect="1" noChangeArrowheads="1"/>
          </p:cNvPicPr>
          <p:nvPr>
            <p:ph type="clipArt" sz="half" idx="2"/>
          </p:nvPr>
        </p:nvPicPr>
        <p:blipFill>
          <a:blip r:embed="rId4">
            <a:extLst>
              <a:ext uri="{28A0092B-C50C-407E-A947-70E740481C1C}">
                <a14:useLocalDpi xmlns:a14="http://schemas.microsoft.com/office/drawing/2010/main" val="0"/>
              </a:ext>
            </a:extLst>
          </a:blip>
          <a:srcRect/>
          <a:stretch>
            <a:fillRect/>
          </a:stretch>
        </p:blipFill>
        <p:spPr>
          <a:xfrm>
            <a:off x="4735513" y="1600200"/>
            <a:ext cx="3862387" cy="452596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7172" name="Picture 9" descr="http://images.google.com/images?q=tbn:EjV71tUIDXGymM:http://www.usps.com/images/stamps/98/flapper.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5440363"/>
            <a:ext cx="1325563" cy="1417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ndAc>
      <p:stSnd loop="1">
        <p:snd r:embed="rId2" name="summertim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4403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4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P spid="44035" grpId="0" build="p" autoUpdateAnimBg="0"/>
    </p:bld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ＭＳ Ｐゴシック"/>
        <a:cs typeface=""/>
      </a:majorFont>
      <a:minorFont>
        <a:latin typeface="Garamond"/>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charset="0"/>
            <a:ea typeface="ＭＳ Ｐゴシック"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Stream</Template>
  <TotalTime>40362</TotalTime>
  <Words>1760</Words>
  <Application>Microsoft Macintosh PowerPoint</Application>
  <PresentationFormat>On-screen Show (4:3)</PresentationFormat>
  <Paragraphs>217</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Calibri</vt:lpstr>
      <vt:lpstr>Garamond</vt:lpstr>
      <vt:lpstr>ＭＳ Ｐゴシック</vt:lpstr>
      <vt:lpstr>Wingdings</vt:lpstr>
      <vt:lpstr>Arial</vt:lpstr>
      <vt:lpstr>Stream</vt:lpstr>
      <vt:lpstr>F. Scott Fitzgerald’s  The Great Gatsby</vt:lpstr>
      <vt:lpstr>Topics</vt:lpstr>
      <vt:lpstr>Free-write</vt:lpstr>
      <vt:lpstr>Best Novels Ever?</vt:lpstr>
      <vt:lpstr>Generations</vt:lpstr>
      <vt:lpstr>About the Author</vt:lpstr>
      <vt:lpstr>F. Scott Fitzgerald’s Impact on Society</vt:lpstr>
      <vt:lpstr>The Jazz Age</vt:lpstr>
      <vt:lpstr>The Flappers</vt:lpstr>
      <vt:lpstr>Flapper Fashion </vt:lpstr>
      <vt:lpstr>Settings in The Great Gatsby</vt:lpstr>
      <vt:lpstr>Settings in The Great Gatsby</vt:lpstr>
      <vt:lpstr>Death</vt:lpstr>
      <vt:lpstr>Charting Death</vt:lpstr>
      <vt:lpstr>Free-Write</vt:lpstr>
      <vt:lpstr>American Dream</vt:lpstr>
      <vt:lpstr>The American Dream</vt:lpstr>
      <vt:lpstr>Answers</vt:lpstr>
      <vt:lpstr>Characters in The Great Gatsby</vt:lpstr>
      <vt:lpstr>Class Issues</vt:lpstr>
      <vt:lpstr>Depth and Complexity: Wealth</vt:lpstr>
      <vt:lpstr>Symbols</vt:lpstr>
      <vt:lpstr>Symbols in The Great Gatsby</vt:lpstr>
      <vt:lpstr>Symbols in The Great Gatsby</vt:lpstr>
      <vt:lpstr>Symbols in The Great Gatsby</vt:lpstr>
      <vt:lpstr>Symbols in The Great Gatsby</vt:lpstr>
      <vt:lpstr>Clocks</vt:lpstr>
      <vt:lpstr>Gatsby’s Mansion</vt:lpstr>
      <vt:lpstr>Symbolism Free-Write</vt:lpstr>
      <vt:lpstr>Love = HW/ In class</vt:lpstr>
      <vt:lpstr>Important Quotes</vt:lpstr>
      <vt:lpstr>Important Quotes</vt:lpstr>
      <vt:lpstr>Important Quotes</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 Scott Fitzgerald’s  The Great Gatsby</dc:title>
  <dc:creator>Nicholas Daniel Hatala</dc:creator>
  <cp:lastModifiedBy>Microsoft Office User</cp:lastModifiedBy>
  <cp:revision>67</cp:revision>
  <dcterms:created xsi:type="dcterms:W3CDTF">2004-11-13T21:48:24Z</dcterms:created>
  <dcterms:modified xsi:type="dcterms:W3CDTF">2018-12-07T14:53:36Z</dcterms:modified>
</cp:coreProperties>
</file>