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1" r:id="rId6"/>
    <p:sldId id="260"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9"/>
    <p:restoredTop sz="94695"/>
  </p:normalViewPr>
  <p:slideViewPr>
    <p:cSldViewPr snapToGrid="0" snapToObjects="1">
      <p:cViewPr varScale="1">
        <p:scale>
          <a:sx n="101" d="100"/>
          <a:sy n="101" d="100"/>
        </p:scale>
        <p:origin x="384"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C295150-4FD7-4802-B0EB-D52217513A72}" type="datetime1">
              <a:rPr lang="en-US" smtClean="0"/>
              <a:pPr/>
              <a:t>1/7/19</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6DD0FD-55B0-48C4-8AF2-8A69533EDFC3}" type="slidenum">
              <a:rPr lang="en-US" smtClean="0"/>
              <a:pPr/>
              <a:t>‹#›</a:t>
            </a:fld>
            <a:endParaRPr lang="en-US" dirty="0"/>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61895A-832A-4167-BE9B-7448CA062309}" type="datetime1">
              <a:rPr lang="en-US" smtClean="0"/>
              <a:pPr/>
              <a:t>1/7/19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dirty="0"/>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7571FF-D602-4BB6-9683-7A1E909D4296}" type="datetime1">
              <a:rPr lang="en-US" smtClean="0"/>
              <a:pPr/>
              <a:t>1/7/19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dirty="0"/>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392BEB-5202-498C-89F7-BBD3BEE1B887}" type="datetime1">
              <a:rPr lang="en-US" smtClean="0"/>
              <a:pPr/>
              <a:t>1/7/19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dirty="0"/>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42B6C6-10FF-4510-A888-F0B9C6A788B0}" type="datetime1">
              <a:rPr lang="en-US" smtClean="0"/>
              <a:pPr/>
              <a:t>1/7/19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2847B31-A4E1-4FCE-8661-5EC33A675437}" type="datetime1">
              <a:rPr lang="en-US" smtClean="0"/>
              <a:pPr/>
              <a:t>1/7/19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dirty="0"/>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CAD832D-B7F8-4A85-B115-3F84BE9AC26D}" type="datetime1">
              <a:rPr lang="en-US" smtClean="0"/>
              <a:pPr/>
              <a:t>1/7/19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36DD0FD-55B0-48C4-8AF2-8A69533EDFC3}" type="slidenum">
              <a:rPr lang="en-US" smtClean="0"/>
              <a:pPr/>
              <a:t>‹#›</a:t>
            </a:fld>
            <a:endParaRPr lang="en-US" dirty="0"/>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0B34F3-05F7-41C1-B84E-68CE2E00C83C}" type="datetime1">
              <a:rPr lang="en-US" smtClean="0"/>
              <a:pPr/>
              <a:t>1/7/19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36DD0FD-55B0-48C4-8AF2-8A69533EDFC3}" type="slidenum">
              <a:rPr lang="en-US" smtClean="0"/>
              <a:pPr/>
              <a:t>‹#›</a:t>
            </a:fld>
            <a:endParaRPr lang="en-US" dirty="0"/>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D47F82-2B2E-4837-B3AB-C94C672FBECB}" type="datetime1">
              <a:rPr lang="en-US" smtClean="0"/>
              <a:pPr/>
              <a:t>1/7/19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36DD0FD-55B0-48C4-8AF2-8A69533EDFC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E57738-F4B0-48EA-9B71-E0F723F8BF6C}" type="datetime1">
              <a:rPr lang="en-US" smtClean="0"/>
              <a:pPr/>
              <a:t>1/7/19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00D5EF-7D26-425F-8C45-B9312ACE18BC}" type="datetime1">
              <a:rPr lang="en-US" smtClean="0"/>
              <a:pPr/>
              <a:t>1/7/19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1909345-DEE0-4B07-8E32-441AC9DA095E}" type="datetime1">
              <a:rPr lang="en-US" smtClean="0"/>
              <a:pPr/>
              <a:t>1/7/19</a:t>
            </a:fld>
            <a:endParaRPr lang="en-US" dirty="0"/>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36DD0FD-55B0-48C4-8AF2-8A69533EDFC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Gatsby Paper</a:t>
            </a:r>
            <a:endParaRPr lang="en-US" dirty="0"/>
          </a:p>
        </p:txBody>
      </p:sp>
      <p:sp>
        <p:nvSpPr>
          <p:cNvPr id="3" name="Subtitle 2"/>
          <p:cNvSpPr>
            <a:spLocks noGrp="1"/>
          </p:cNvSpPr>
          <p:nvPr>
            <p:ph type="subTitle" idx="1"/>
          </p:nvPr>
        </p:nvSpPr>
        <p:spPr/>
        <p:txBody>
          <a:bodyPr/>
          <a:lstStyle/>
          <a:p>
            <a:r>
              <a:rPr lang="en-US" dirty="0" smtClean="0"/>
              <a:t>Does the movie enhance or detract?</a:t>
            </a:r>
            <a:endParaRPr lang="en-US" dirty="0"/>
          </a:p>
        </p:txBody>
      </p:sp>
    </p:spTree>
    <p:extLst>
      <p:ext uri="{BB962C8B-B14F-4D97-AF65-F5344CB8AC3E}">
        <p14:creationId xmlns:p14="http://schemas.microsoft.com/office/powerpoint/2010/main" val="26184763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6" cy="4225958"/>
          </a:xfrm>
        </p:spPr>
        <p:txBody>
          <a:bodyPr>
            <a:normAutofit lnSpcReduction="10000"/>
          </a:bodyPr>
          <a:lstStyle/>
          <a:p>
            <a:r>
              <a:rPr lang="en-US" dirty="0"/>
              <a:t>Others will argue that the movie’s soundtrack </a:t>
            </a:r>
            <a:r>
              <a:rPr lang="en-US" dirty="0" smtClean="0"/>
              <a:t>does not provide the proper emotional connection </a:t>
            </a:r>
            <a:r>
              <a:rPr lang="en-US" dirty="0"/>
              <a:t>to </a:t>
            </a:r>
            <a:r>
              <a:rPr lang="en-US" i="1" dirty="0"/>
              <a:t>The Great Gatsby</a:t>
            </a:r>
            <a:r>
              <a:rPr lang="en-US" dirty="0"/>
              <a:t>. This argument claims that the modern music pulls the viewer away from the individual experience the book allows you to have, or, critics might believe that the modern music discounts the traditional jazz music that would have actually been played during this time. Although these </a:t>
            </a:r>
            <a:r>
              <a:rPr lang="en-US" dirty="0" smtClean="0"/>
              <a:t>arguments </a:t>
            </a:r>
            <a:r>
              <a:rPr lang="en-US" dirty="0"/>
              <a:t>would appear persuasive, they fail to account for the film audience’s familiarity </a:t>
            </a:r>
            <a:r>
              <a:rPr lang="en-US" dirty="0" smtClean="0"/>
              <a:t>with </a:t>
            </a:r>
            <a:r>
              <a:rPr lang="en-US" dirty="0"/>
              <a:t>the music; without the inclusion of hip/hop, there would be no bridge connecting the audience through the gap of time.</a:t>
            </a:r>
          </a:p>
        </p:txBody>
      </p:sp>
      <p:sp>
        <p:nvSpPr>
          <p:cNvPr id="3" name="Title 2"/>
          <p:cNvSpPr>
            <a:spLocks noGrp="1"/>
          </p:cNvSpPr>
          <p:nvPr>
            <p:ph type="title"/>
          </p:nvPr>
        </p:nvSpPr>
        <p:spPr/>
        <p:txBody>
          <a:bodyPr/>
          <a:lstStyle/>
          <a:p>
            <a:r>
              <a:rPr lang="en-US" dirty="0" smtClean="0"/>
              <a:t>Excerpt </a:t>
            </a:r>
            <a:r>
              <a:rPr lang="en-US" dirty="0" smtClean="0"/>
              <a:t>of Body Paragraph 2</a:t>
            </a:r>
            <a:endParaRPr lang="en-US" dirty="0"/>
          </a:p>
        </p:txBody>
      </p:sp>
    </p:spTree>
    <p:extLst>
      <p:ext uri="{BB962C8B-B14F-4D97-AF65-F5344CB8AC3E}">
        <p14:creationId xmlns:p14="http://schemas.microsoft.com/office/powerpoint/2010/main" val="19380661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Hook:</a:t>
            </a:r>
          </a:p>
          <a:p>
            <a:r>
              <a:rPr lang="en-US" dirty="0" smtClean="0"/>
              <a:t>Example(s)</a:t>
            </a:r>
          </a:p>
          <a:p>
            <a:r>
              <a:rPr lang="en-US" dirty="0" smtClean="0"/>
              <a:t>Thesis: Through </a:t>
            </a:r>
            <a:r>
              <a:rPr lang="en-US" dirty="0"/>
              <a:t>careful evaluation of  ______________, _______________, and _________________, Baz Luhrmann’s film version of </a:t>
            </a:r>
            <a:r>
              <a:rPr lang="en-US" i="1" dirty="0"/>
              <a:t>The Great Gatsby  </a:t>
            </a:r>
            <a:r>
              <a:rPr lang="en-US" b="1" dirty="0" smtClean="0"/>
              <a:t>enhances / detracts from </a:t>
            </a:r>
            <a:r>
              <a:rPr lang="en-US" dirty="0"/>
              <a:t>the experience of reading the book.</a:t>
            </a:r>
          </a:p>
          <a:p>
            <a:endParaRPr lang="en-US" dirty="0"/>
          </a:p>
        </p:txBody>
      </p:sp>
      <p:sp>
        <p:nvSpPr>
          <p:cNvPr id="3" name="Title 2"/>
          <p:cNvSpPr>
            <a:spLocks noGrp="1"/>
          </p:cNvSpPr>
          <p:nvPr>
            <p:ph type="title"/>
          </p:nvPr>
        </p:nvSpPr>
        <p:spPr/>
        <p:txBody>
          <a:bodyPr/>
          <a:lstStyle/>
          <a:p>
            <a:r>
              <a:rPr lang="en-US" dirty="0" smtClean="0"/>
              <a:t>Introduction</a:t>
            </a:r>
            <a:endParaRPr lang="en-US" dirty="0"/>
          </a:p>
        </p:txBody>
      </p:sp>
    </p:spTree>
    <p:extLst>
      <p:ext uri="{BB962C8B-B14F-4D97-AF65-F5344CB8AC3E}">
        <p14:creationId xmlns:p14="http://schemas.microsoft.com/office/powerpoint/2010/main" val="42531133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Through careful evaluation of</a:t>
            </a:r>
            <a:r>
              <a:rPr lang="en-US" b="1" u="sng" dirty="0"/>
              <a:t> </a:t>
            </a:r>
            <a:r>
              <a:rPr lang="en-US" b="1" u="sng" dirty="0" smtClean="0"/>
              <a:t>the movie’s soundtrack and musical score</a:t>
            </a:r>
            <a:r>
              <a:rPr lang="en-US" dirty="0" smtClean="0"/>
              <a:t>, Baz </a:t>
            </a:r>
            <a:r>
              <a:rPr lang="en-US" dirty="0"/>
              <a:t>Luhrmann’s film version of </a:t>
            </a:r>
            <a:r>
              <a:rPr lang="en-US" i="1" dirty="0"/>
              <a:t>The Great Gatsby </a:t>
            </a:r>
            <a:r>
              <a:rPr lang="en-US" i="1" u="sng" dirty="0"/>
              <a:t> </a:t>
            </a:r>
            <a:r>
              <a:rPr lang="en-US" b="1" u="sng" dirty="0" smtClean="0"/>
              <a:t>enhances</a:t>
            </a:r>
            <a:r>
              <a:rPr lang="en-US" b="1" dirty="0" smtClean="0"/>
              <a:t> </a:t>
            </a:r>
            <a:r>
              <a:rPr lang="en-US" dirty="0" smtClean="0"/>
              <a:t>the </a:t>
            </a:r>
            <a:r>
              <a:rPr lang="en-US" dirty="0"/>
              <a:t>experience of reading the book</a:t>
            </a:r>
            <a:r>
              <a:rPr lang="en-US" dirty="0" smtClean="0"/>
              <a:t>.</a:t>
            </a:r>
          </a:p>
          <a:p>
            <a:r>
              <a:rPr lang="en-US" dirty="0"/>
              <a:t>Through careful evaluation of </a:t>
            </a:r>
            <a:r>
              <a:rPr lang="en-US" b="1" u="sng" dirty="0" smtClean="0"/>
              <a:t>characterization, symbols, </a:t>
            </a:r>
            <a:r>
              <a:rPr lang="en-US" b="1" u="sng" dirty="0"/>
              <a:t>and </a:t>
            </a:r>
            <a:r>
              <a:rPr lang="en-US" b="1" u="sng" dirty="0" smtClean="0"/>
              <a:t>theme, overall, th</a:t>
            </a:r>
            <a:r>
              <a:rPr lang="en-US" dirty="0" smtClean="0"/>
              <a:t>e Baz </a:t>
            </a:r>
            <a:r>
              <a:rPr lang="en-US" dirty="0"/>
              <a:t>Luhrmann’s film version of </a:t>
            </a:r>
            <a:r>
              <a:rPr lang="en-US" i="1" dirty="0"/>
              <a:t>The Great Gatsby  </a:t>
            </a:r>
            <a:r>
              <a:rPr lang="en-US" b="1" u="sng" dirty="0" smtClean="0"/>
              <a:t>detracts </a:t>
            </a:r>
            <a:r>
              <a:rPr lang="en-US" b="1" u="sng" dirty="0"/>
              <a:t>from </a:t>
            </a:r>
            <a:r>
              <a:rPr lang="en-US" dirty="0"/>
              <a:t>the experience of reading the book.</a:t>
            </a:r>
          </a:p>
          <a:p>
            <a:endParaRPr lang="en-US" dirty="0"/>
          </a:p>
          <a:p>
            <a:endParaRPr lang="en-US" dirty="0"/>
          </a:p>
        </p:txBody>
      </p:sp>
      <p:sp>
        <p:nvSpPr>
          <p:cNvPr id="3" name="Title 2"/>
          <p:cNvSpPr>
            <a:spLocks noGrp="1"/>
          </p:cNvSpPr>
          <p:nvPr>
            <p:ph type="title"/>
          </p:nvPr>
        </p:nvSpPr>
        <p:spPr/>
        <p:txBody>
          <a:bodyPr/>
          <a:lstStyle/>
          <a:p>
            <a:r>
              <a:rPr lang="en-US" dirty="0" smtClean="0"/>
              <a:t>Thesis Examples</a:t>
            </a:r>
            <a:endParaRPr lang="en-US" dirty="0"/>
          </a:p>
        </p:txBody>
      </p:sp>
    </p:spTree>
    <p:extLst>
      <p:ext uri="{BB962C8B-B14F-4D97-AF65-F5344CB8AC3E}">
        <p14:creationId xmlns:p14="http://schemas.microsoft.com/office/powerpoint/2010/main" val="15069000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Claim</a:t>
            </a:r>
          </a:p>
          <a:p>
            <a:r>
              <a:rPr lang="en-US" dirty="0" smtClean="0"/>
              <a:t>Reason #1 (Credibility of Writer - Persona)</a:t>
            </a:r>
          </a:p>
          <a:p>
            <a:pPr marL="0" indent="0">
              <a:buNone/>
            </a:pPr>
            <a:r>
              <a:rPr lang="en-US" dirty="0"/>
              <a:t>	</a:t>
            </a:r>
            <a:r>
              <a:rPr lang="en-US" dirty="0" smtClean="0"/>
              <a:t>Evidence/ Commentary</a:t>
            </a:r>
          </a:p>
          <a:p>
            <a:r>
              <a:rPr lang="en-US" dirty="0" smtClean="0"/>
              <a:t>Reason #2 (What’s at Stake? - Ethics)</a:t>
            </a:r>
          </a:p>
          <a:p>
            <a:pPr marL="0" indent="0">
              <a:buNone/>
            </a:pPr>
            <a:r>
              <a:rPr lang="en-US" dirty="0"/>
              <a:t>	Evidence/ </a:t>
            </a:r>
            <a:r>
              <a:rPr lang="en-US" dirty="0" smtClean="0"/>
              <a:t>Commentary</a:t>
            </a:r>
          </a:p>
          <a:p>
            <a:r>
              <a:rPr lang="en-US" dirty="0" smtClean="0"/>
              <a:t>Reason #3 (Argumentative Appeal – Logic, Ethics, Emotion)</a:t>
            </a:r>
          </a:p>
          <a:p>
            <a:pPr marL="0" indent="0">
              <a:buNone/>
            </a:pPr>
            <a:r>
              <a:rPr lang="en-US" dirty="0" smtClean="0"/>
              <a:t>	Evidence</a:t>
            </a:r>
            <a:r>
              <a:rPr lang="en-US" dirty="0"/>
              <a:t>/ Commentary</a:t>
            </a:r>
          </a:p>
          <a:p>
            <a:r>
              <a:rPr lang="en-US" dirty="0" smtClean="0"/>
              <a:t>Transition</a:t>
            </a:r>
            <a:endParaRPr lang="en-US" dirty="0"/>
          </a:p>
        </p:txBody>
      </p:sp>
      <p:sp>
        <p:nvSpPr>
          <p:cNvPr id="3" name="Title 2"/>
          <p:cNvSpPr>
            <a:spLocks noGrp="1"/>
          </p:cNvSpPr>
          <p:nvPr>
            <p:ph type="title"/>
          </p:nvPr>
        </p:nvSpPr>
        <p:spPr/>
        <p:txBody>
          <a:bodyPr/>
          <a:lstStyle/>
          <a:p>
            <a:r>
              <a:rPr lang="en-US" dirty="0" smtClean="0"/>
              <a:t>Body Paragraph One</a:t>
            </a:r>
            <a:endParaRPr lang="en-US" dirty="0"/>
          </a:p>
        </p:txBody>
      </p:sp>
    </p:spTree>
    <p:extLst>
      <p:ext uri="{BB962C8B-B14F-4D97-AF65-F5344CB8AC3E}">
        <p14:creationId xmlns:p14="http://schemas.microsoft.com/office/powerpoint/2010/main" val="27035582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Writer’s Credibility: After reading the book and seeing the movie, the movie’s soundtrack adds a layer of sensory experience that only enhances imagery. For example, the book presents imagery of Daisy crying in Gatsby’s shirts “There such beautiful ..” (Gatsby  144). The movie’s soundtrack presents a song with the following lyrics by Lana Del Rey, “Will you still love me?” (Del Rey) The juxtaposition of Daisy’s failure to articulate her inner struggles is enhanced by the desperation in the music. </a:t>
            </a:r>
            <a:endParaRPr lang="en-US" dirty="0"/>
          </a:p>
        </p:txBody>
      </p:sp>
      <p:sp>
        <p:nvSpPr>
          <p:cNvPr id="3" name="Title 2"/>
          <p:cNvSpPr>
            <a:spLocks noGrp="1"/>
          </p:cNvSpPr>
          <p:nvPr>
            <p:ph type="title"/>
          </p:nvPr>
        </p:nvSpPr>
        <p:spPr/>
        <p:txBody>
          <a:bodyPr/>
          <a:lstStyle/>
          <a:p>
            <a:r>
              <a:rPr lang="en-US" dirty="0" smtClean="0"/>
              <a:t>Body Paragraph One Evidence </a:t>
            </a:r>
            <a:r>
              <a:rPr lang="en-US" dirty="0" smtClean="0"/>
              <a:t>Excerpts</a:t>
            </a:r>
            <a:endParaRPr lang="en-US" dirty="0"/>
          </a:p>
        </p:txBody>
      </p:sp>
    </p:spTree>
    <p:extLst>
      <p:ext uri="{BB962C8B-B14F-4D97-AF65-F5344CB8AC3E}">
        <p14:creationId xmlns:p14="http://schemas.microsoft.com/office/powerpoint/2010/main" val="17706403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Writer’s Credibility: </a:t>
            </a:r>
            <a:r>
              <a:rPr lang="en-US" dirty="0"/>
              <a:t>The movie </a:t>
            </a:r>
            <a:r>
              <a:rPr lang="en-US" dirty="0" smtClean="0"/>
              <a:t>version of </a:t>
            </a:r>
            <a:r>
              <a:rPr lang="en-US" i="1" dirty="0" smtClean="0"/>
              <a:t>Gatsby</a:t>
            </a:r>
            <a:r>
              <a:rPr lang="en-US" dirty="0" smtClean="0"/>
              <a:t> nobly attempts, yet ultimately fails, to deliver the brilliant characters, symbolism, and themes of the book. Movies and books work independently on different levels. All the </a:t>
            </a:r>
            <a:r>
              <a:rPr lang="en-US" i="1" dirty="0" smtClean="0"/>
              <a:t>Lord of the Rings </a:t>
            </a:r>
            <a:r>
              <a:rPr lang="en-US" dirty="0" smtClean="0"/>
              <a:t>books and movies have their strong points. Yet some movie versions of books, are so drop dead awful, they actually make the viewer die a little to see them. The movie versions of the Percy Jackson books come to mind. </a:t>
            </a:r>
            <a:endParaRPr lang="en-US" dirty="0"/>
          </a:p>
        </p:txBody>
      </p:sp>
      <p:sp>
        <p:nvSpPr>
          <p:cNvPr id="3" name="Title 2"/>
          <p:cNvSpPr>
            <a:spLocks noGrp="1"/>
          </p:cNvSpPr>
          <p:nvPr>
            <p:ph type="title"/>
          </p:nvPr>
        </p:nvSpPr>
        <p:spPr/>
        <p:txBody>
          <a:bodyPr/>
          <a:lstStyle/>
          <a:p>
            <a:r>
              <a:rPr lang="en-US" dirty="0" smtClean="0"/>
              <a:t>Body Paragraph One Evidence </a:t>
            </a:r>
            <a:r>
              <a:rPr lang="en-US" dirty="0" smtClean="0"/>
              <a:t>Excerpts</a:t>
            </a:r>
            <a:endParaRPr lang="en-US" dirty="0"/>
          </a:p>
        </p:txBody>
      </p:sp>
    </p:spTree>
    <p:extLst>
      <p:ext uri="{BB962C8B-B14F-4D97-AF65-F5344CB8AC3E}">
        <p14:creationId xmlns:p14="http://schemas.microsoft.com/office/powerpoint/2010/main" val="21542112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6" cy="4402369"/>
          </a:xfrm>
        </p:spPr>
        <p:txBody>
          <a:bodyPr>
            <a:normAutofit lnSpcReduction="10000"/>
          </a:bodyPr>
          <a:lstStyle/>
          <a:p>
            <a:r>
              <a:rPr lang="en-US" dirty="0" smtClean="0"/>
              <a:t>Reading the book, many students fail to connect with the imagery and ideas because Fitzgerald makes the reader work too hard. Because </a:t>
            </a:r>
            <a:r>
              <a:rPr lang="en-US" dirty="0" smtClean="0"/>
              <a:t>Luhrmann </a:t>
            </a:r>
            <a:r>
              <a:rPr lang="en-US" dirty="0" smtClean="0"/>
              <a:t>added such popular music, the modern viewer is finally able to access some of what eluded them before. For example, </a:t>
            </a:r>
          </a:p>
          <a:p>
            <a:r>
              <a:rPr lang="en-US" dirty="0" smtClean="0"/>
              <a:t>High school students all over the country reading this book will run out to see </a:t>
            </a:r>
            <a:r>
              <a:rPr lang="en-US" dirty="0" smtClean="0"/>
              <a:t>Luhrmann’s </a:t>
            </a:r>
            <a:r>
              <a:rPr lang="en-US" dirty="0" smtClean="0"/>
              <a:t>movie and think they now understand </a:t>
            </a:r>
            <a:r>
              <a:rPr lang="en-US" i="1" dirty="0" smtClean="0"/>
              <a:t>Gatsby, </a:t>
            </a:r>
            <a:r>
              <a:rPr lang="en-US" dirty="0" smtClean="0"/>
              <a:t>when in reality, they now possess the dangerous assumption of knowledge when if fact, they own none. For example…</a:t>
            </a:r>
            <a:endParaRPr lang="en-US" dirty="0"/>
          </a:p>
        </p:txBody>
      </p:sp>
      <p:sp>
        <p:nvSpPr>
          <p:cNvPr id="3" name="Title 2"/>
          <p:cNvSpPr>
            <a:spLocks noGrp="1"/>
          </p:cNvSpPr>
          <p:nvPr>
            <p:ph type="title"/>
          </p:nvPr>
        </p:nvSpPr>
        <p:spPr/>
        <p:txBody>
          <a:bodyPr/>
          <a:lstStyle/>
          <a:p>
            <a:r>
              <a:rPr lang="en-US" dirty="0" smtClean="0"/>
              <a:t>What’s at Stake </a:t>
            </a:r>
            <a:r>
              <a:rPr lang="en-US" dirty="0" smtClean="0"/>
              <a:t>Excerpts</a:t>
            </a:r>
            <a:endParaRPr lang="en-US" dirty="0"/>
          </a:p>
        </p:txBody>
      </p:sp>
    </p:spTree>
    <p:extLst>
      <p:ext uri="{BB962C8B-B14F-4D97-AF65-F5344CB8AC3E}">
        <p14:creationId xmlns:p14="http://schemas.microsoft.com/office/powerpoint/2010/main" val="3779807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908946" cy="4609653"/>
          </a:xfrm>
        </p:spPr>
        <p:txBody>
          <a:bodyPr>
            <a:normAutofit fontScale="92500" lnSpcReduction="10000"/>
          </a:bodyPr>
          <a:lstStyle/>
          <a:p>
            <a:r>
              <a:rPr lang="en-US" dirty="0" smtClean="0"/>
              <a:t>Reading the book, with it’s subtle symbolism, leaves the reader feeling bored and out of touch for not “getting it,” while watching the movie (with its glorious technicolor and bombastic score) the viewer laughs, winces, and probably will cry. (Emotion)</a:t>
            </a:r>
          </a:p>
          <a:p>
            <a:r>
              <a:rPr lang="en-US" dirty="0" smtClean="0"/>
              <a:t>The book provides detail the movie does not or fails at completely. The book includes character detail. Of course it does. It’s a book. And with Gatsby, it’s nearly perfect. The movie presents flat characters (Jordan) or false characters (Nick) that change the intent of the book. (Logic)</a:t>
            </a:r>
          </a:p>
          <a:p>
            <a:r>
              <a:rPr lang="en-US" dirty="0"/>
              <a:t> </a:t>
            </a:r>
            <a:r>
              <a:rPr lang="en-US" dirty="0" smtClean="0"/>
              <a:t>The movie changes the book, and that is unacceptable. For example, Daisy is unsympathetic in the book and almost likeable in the movie version. This changes the theme regarding class. (Ethic)</a:t>
            </a:r>
          </a:p>
          <a:p>
            <a:endParaRPr lang="en-US" dirty="0"/>
          </a:p>
        </p:txBody>
      </p:sp>
      <p:sp>
        <p:nvSpPr>
          <p:cNvPr id="3" name="Title 2"/>
          <p:cNvSpPr>
            <a:spLocks noGrp="1"/>
          </p:cNvSpPr>
          <p:nvPr>
            <p:ph type="title"/>
          </p:nvPr>
        </p:nvSpPr>
        <p:spPr/>
        <p:txBody>
          <a:bodyPr/>
          <a:lstStyle/>
          <a:p>
            <a:r>
              <a:rPr lang="en-US" dirty="0" smtClean="0"/>
              <a:t>Appeal</a:t>
            </a:r>
            <a:endParaRPr lang="en-US" dirty="0"/>
          </a:p>
        </p:txBody>
      </p:sp>
    </p:spTree>
    <p:extLst>
      <p:ext uri="{BB962C8B-B14F-4D97-AF65-F5344CB8AC3E}">
        <p14:creationId xmlns:p14="http://schemas.microsoft.com/office/powerpoint/2010/main" val="22063631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Claim (Counter Argument)</a:t>
            </a:r>
          </a:p>
          <a:p>
            <a:r>
              <a:rPr lang="en-US" dirty="0" smtClean="0"/>
              <a:t>Example that fits</a:t>
            </a:r>
          </a:p>
          <a:p>
            <a:r>
              <a:rPr lang="en-US" dirty="0" smtClean="0"/>
              <a:t>Commentary (Argumentative Move that establishes Condition of Rebuttal as either Concession or Refutation).</a:t>
            </a:r>
          </a:p>
          <a:p>
            <a:r>
              <a:rPr lang="en-US" dirty="0" smtClean="0"/>
              <a:t>Reason #4 (Logical, Ethical, or Emotional Appeal)</a:t>
            </a:r>
          </a:p>
        </p:txBody>
      </p:sp>
      <p:sp>
        <p:nvSpPr>
          <p:cNvPr id="3" name="Title 2"/>
          <p:cNvSpPr>
            <a:spLocks noGrp="1"/>
          </p:cNvSpPr>
          <p:nvPr>
            <p:ph type="title"/>
          </p:nvPr>
        </p:nvSpPr>
        <p:spPr/>
        <p:txBody>
          <a:bodyPr/>
          <a:lstStyle/>
          <a:p>
            <a:r>
              <a:rPr lang="en-US" dirty="0" smtClean="0"/>
              <a:t>Body Paragraph 2</a:t>
            </a:r>
            <a:endParaRPr lang="en-US" dirty="0"/>
          </a:p>
        </p:txBody>
      </p:sp>
    </p:spTree>
    <p:extLst>
      <p:ext uri="{BB962C8B-B14F-4D97-AF65-F5344CB8AC3E}">
        <p14:creationId xmlns:p14="http://schemas.microsoft.com/office/powerpoint/2010/main" val="33481981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Hardcover.thmx</Template>
  <TotalTime>155</TotalTime>
  <Words>708</Words>
  <Application>Microsoft Macintosh PowerPoint</Application>
  <PresentationFormat>On-screen Show (4:3)</PresentationFormat>
  <Paragraphs>36</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Book Antiqua</vt:lpstr>
      <vt:lpstr>Wingdings</vt:lpstr>
      <vt:lpstr>Hardcover</vt:lpstr>
      <vt:lpstr>Gatsby Paper</vt:lpstr>
      <vt:lpstr>Introduction</vt:lpstr>
      <vt:lpstr>Thesis Examples</vt:lpstr>
      <vt:lpstr>Body Paragraph One</vt:lpstr>
      <vt:lpstr>Body Paragraph One Evidence Excerpts</vt:lpstr>
      <vt:lpstr>Body Paragraph One Evidence Excerpts</vt:lpstr>
      <vt:lpstr>What’s at Stake Excerpts</vt:lpstr>
      <vt:lpstr>Appeal</vt:lpstr>
      <vt:lpstr>Body Paragraph 2</vt:lpstr>
      <vt:lpstr>Excerpt of Body Paragraph 2</vt:lpstr>
    </vt:vector>
  </TitlesOfParts>
  <Company>St Vrain Valley School District</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Gatsby Paper</dc:title>
  <dc:creator>DTS</dc:creator>
  <cp:lastModifiedBy>Microsoft Office User</cp:lastModifiedBy>
  <cp:revision>10</cp:revision>
  <dcterms:created xsi:type="dcterms:W3CDTF">2016-01-13T15:35:11Z</dcterms:created>
  <dcterms:modified xsi:type="dcterms:W3CDTF">2019-01-07T14:21:01Z</dcterms:modified>
</cp:coreProperties>
</file>