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9"/>
    <p:restoredTop sz="94695"/>
  </p:normalViewPr>
  <p:slideViewPr>
    <p:cSldViewPr snapToGrid="0" snapToObjects="1">
      <p:cViewPr varScale="1">
        <p:scale>
          <a:sx n="80" d="100"/>
          <a:sy n="80" d="100"/>
        </p:scale>
        <p:origin x="22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A3216-09BC-6244-A917-DEBF822E6A65}" type="datetimeFigureOut">
              <a:rPr lang="en-US" smtClean="0"/>
              <a:t>12/6/18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B60F8-A900-DE4D-B084-A29AA10D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1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D648-0DAF-8E41-9D3D-261BFF25D68B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C331-E11D-1C4C-9547-3CBB15E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8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D648-0DAF-8E41-9D3D-261BFF25D68B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C331-E11D-1C4C-9547-3CBB15E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3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D648-0DAF-8E41-9D3D-261BFF25D68B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C331-E11D-1C4C-9547-3CBB15E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9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D648-0DAF-8E41-9D3D-261BFF25D68B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C331-E11D-1C4C-9547-3CBB15E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3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D648-0DAF-8E41-9D3D-261BFF25D68B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C331-E11D-1C4C-9547-3CBB15E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8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D648-0DAF-8E41-9D3D-261BFF25D68B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C331-E11D-1C4C-9547-3CBB15E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1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D648-0DAF-8E41-9D3D-261BFF25D68B}" type="datetimeFigureOut">
              <a:rPr lang="en-US" smtClean="0"/>
              <a:t>12/6/18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C331-E11D-1C4C-9547-3CBB15E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5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D648-0DAF-8E41-9D3D-261BFF25D68B}" type="datetimeFigureOut">
              <a:rPr lang="en-US" smtClean="0"/>
              <a:t>12/6/18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C331-E11D-1C4C-9547-3CBB15E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D648-0DAF-8E41-9D3D-261BFF25D68B}" type="datetimeFigureOut">
              <a:rPr lang="en-US" smtClean="0"/>
              <a:t>12/6/18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C331-E11D-1C4C-9547-3CBB15E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D648-0DAF-8E41-9D3D-261BFF25D68B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C331-E11D-1C4C-9547-3CBB15E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1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D648-0DAF-8E41-9D3D-261BFF25D68B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C331-E11D-1C4C-9547-3CBB15E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4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4D648-0DAF-8E41-9D3D-261BFF25D68B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6C331-E11D-1C4C-9547-3CBB15E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7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carta.msn.com/" TargetMode="Externa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 symbol is an object, action, or event that represents something or that creates a range of associations beyond itself. In literary works a symbol can express an idea, clarify meaning, or enlarge literal meaning.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86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Symbols in </a:t>
            </a:r>
            <a:r>
              <a:rPr lang="en-US" u="sng" smtClean="0">
                <a:cs typeface="+mj-cs"/>
              </a:rPr>
              <a:t>The Great Gatsby</a:t>
            </a:r>
            <a:endParaRPr lang="en-US" smtClean="0">
              <a:cs typeface="+mj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Green Light- at the end of Daisy</a:t>
            </a:r>
            <a:r>
              <a:rPr lang="ja-JP" alt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s dock and visible from Gatsby</a:t>
            </a:r>
            <a:r>
              <a:rPr lang="ja-JP" alt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s mansion.  Represents Gatsby's hopes and dreams and love for Daisy, his attempts to fit into the old money “class” system (cash is green), because he wants Daisy to approve of him.</a:t>
            </a:r>
          </a:p>
        </p:txBody>
      </p:sp>
      <p:pic>
        <p:nvPicPr>
          <p:cNvPr id="12291" name="Picture 5" descr="bulb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103914"/>
            <a:ext cx="2057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111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Symbols in </a:t>
            </a:r>
            <a:r>
              <a:rPr lang="en-US" u="sng" smtClean="0">
                <a:cs typeface="+mj-cs"/>
              </a:rPr>
              <a:t>The Great Gatsby</a:t>
            </a:r>
            <a:endParaRPr lang="en-US" smtClean="0">
              <a:cs typeface="+mj-cs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The Valley of Ashes- 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T</a:t>
            </a:r>
            <a:r>
              <a:rPr lang="en-US" dirty="0" smtClean="0">
                <a:cs typeface="+mn-cs"/>
              </a:rPr>
              <a:t>he area between West Egg and New York City.  It is a desolate area filled with industrial waste.  It represents the social and moral decay of society during the 1920</a:t>
            </a:r>
            <a:r>
              <a:rPr lang="ja-JP" alt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s.  It also shows the negative effects of greed.</a:t>
            </a:r>
          </a:p>
        </p:txBody>
      </p:sp>
    </p:spTree>
    <p:extLst>
      <p:ext uri="{BB962C8B-B14F-4D97-AF65-F5344CB8AC3E}">
        <p14:creationId xmlns:p14="http://schemas.microsoft.com/office/powerpoint/2010/main" val="358886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Symbols in </a:t>
            </a:r>
            <a:r>
              <a:rPr lang="en-US" u="sng" smtClean="0">
                <a:cs typeface="+mj-cs"/>
              </a:rPr>
              <a:t>The Great Gatsby</a:t>
            </a:r>
            <a:endParaRPr lang="en-US" smtClean="0">
              <a:cs typeface="+mj-cs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The Eyes of Dr. T. J. </a:t>
            </a:r>
            <a:r>
              <a:rPr lang="en-US" dirty="0" err="1" smtClean="0">
                <a:cs typeface="+mn-cs"/>
              </a:rPr>
              <a:t>Ekleburg</a:t>
            </a:r>
            <a:r>
              <a:rPr lang="en-US" dirty="0" smtClean="0">
                <a:cs typeface="+mn-cs"/>
              </a:rPr>
              <a:t>-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A decaying billboard in the Valley of Ashes with eyes advertising an optometrist. There are multiple proposed meanings, including the representation of God</a:t>
            </a:r>
            <a:r>
              <a:rPr lang="ja-JP" alt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s moral judgment on society.</a:t>
            </a:r>
          </a:p>
        </p:txBody>
      </p:sp>
      <p:pic>
        <p:nvPicPr>
          <p:cNvPr id="14339" name="Picture 6" descr="MMj0283867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1" y="4695826"/>
            <a:ext cx="1801813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761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Symbols in </a:t>
            </a:r>
            <a:r>
              <a:rPr lang="en-US" u="sng" smtClean="0">
                <a:cs typeface="+mj-cs"/>
              </a:rPr>
              <a:t>The Great Gatsby</a:t>
            </a:r>
            <a:endParaRPr lang="en-US" smtClean="0">
              <a:cs typeface="+mj-cs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Tom’s Apartment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 overstuffed “love shack” that Tom has parties in and meetings with his girl-on-the-side, Myrtle. Represents the decadence and disgusting nature of the rich both in how it is furnished and what takes place inside.</a:t>
            </a:r>
          </a:p>
        </p:txBody>
      </p:sp>
    </p:spTree>
    <p:extLst>
      <p:ext uri="{BB962C8B-B14F-4D97-AF65-F5344CB8AC3E}">
        <p14:creationId xmlns:p14="http://schemas.microsoft.com/office/powerpoint/2010/main" val="111332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990601"/>
            <a:ext cx="8915400" cy="4602163"/>
          </a:xfrm>
        </p:spPr>
        <p:txBody>
          <a:bodyPr/>
          <a:lstStyle/>
          <a:p>
            <a:r>
              <a:rPr lang="en-US" dirty="0" smtClean="0"/>
              <a:t>Represents the march of time. In important moments, clocks acknowledge how time moves us forward. As we all know, Gatsby wants to return back to a time when he could freely love Daisy, and have that love returned. </a:t>
            </a:r>
          </a:p>
          <a:p>
            <a:r>
              <a:rPr lang="en-US" dirty="0"/>
              <a:t>I</a:t>
            </a:r>
            <a:r>
              <a:rPr lang="en-US" dirty="0" smtClean="0"/>
              <a:t>n the book, time figuratively stands still, slows down, or rapidly moves forward – mercilessly reminding each character, that circumstances often dictate their lives and not their own intentions. </a:t>
            </a:r>
          </a:p>
          <a:p>
            <a:r>
              <a:rPr lang="en-US" dirty="0" smtClean="0"/>
              <a:t>You can’t defeat time (see the final sentence in the book if you REALLY want to be depressed)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88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Gatsby’s Mansion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525963"/>
          </a:xfrm>
        </p:spPr>
        <p:txBody>
          <a:bodyPr/>
          <a:lstStyle/>
          <a:p>
            <a:r>
              <a:rPr lang="en-US" dirty="0" smtClean="0"/>
              <a:t>The SIZE or capacity of Gatsby’s love for Daisy is symbolized throughout the novel. </a:t>
            </a:r>
          </a:p>
          <a:p>
            <a:r>
              <a:rPr lang="en-US" dirty="0" smtClean="0"/>
              <a:t>He refurbishes his mansion directly across the bay from her so he can look at his Green Light.</a:t>
            </a:r>
          </a:p>
          <a:p>
            <a:r>
              <a:rPr lang="en-US" dirty="0" smtClean="0"/>
              <a:t>He painstakingly updates the mansion, every room or outdoor feature with Daisy in mind.</a:t>
            </a:r>
          </a:p>
          <a:p>
            <a:r>
              <a:rPr lang="en-US" dirty="0" smtClean="0"/>
              <a:t>Check out the scene where she first visits Gatsby’s bedroom. PACKED with symbolism.</a:t>
            </a:r>
          </a:p>
          <a:p>
            <a:r>
              <a:rPr lang="en-US" dirty="0" smtClean="0"/>
              <a:t>However, the history of the mansion predicts a GLOOMY end for Gatsby’s love.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94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Symbolism Free-Write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reading the first three paragraphs of Chapter 2 AND the first two paragraphs on page 29 describing the apartment (</a:t>
            </a:r>
            <a:r>
              <a:rPr lang="en-US" i="1" dirty="0"/>
              <a:t>The Great Gatsby</a:t>
            </a:r>
            <a:r>
              <a:rPr lang="en-US" dirty="0"/>
              <a:t>), see if you can identity any symbols. Using the text, make a claim, support it with textual support, and then comment on why you think the symbol means what it means.</a:t>
            </a:r>
          </a:p>
        </p:txBody>
      </p:sp>
    </p:spTree>
    <p:extLst>
      <p:ext uri="{BB962C8B-B14F-4D97-AF65-F5344CB8AC3E}">
        <p14:creationId xmlns:p14="http://schemas.microsoft.com/office/powerpoint/2010/main" val="435656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= HW/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Quickly draw one of the symbols/motifs  AND </a:t>
            </a:r>
          </a:p>
          <a:p>
            <a:r>
              <a:rPr lang="en-US" dirty="0" smtClean="0"/>
              <a:t>Write a </a:t>
            </a:r>
            <a:r>
              <a:rPr lang="en-US" dirty="0" smtClean="0"/>
              <a:t>poem, </a:t>
            </a:r>
            <a:r>
              <a:rPr lang="en-US" dirty="0" smtClean="0"/>
              <a:t>never to be published, emphasizing either the effect of TIME </a:t>
            </a:r>
            <a:r>
              <a:rPr lang="en-US" dirty="0" smtClean="0"/>
              <a:t>of Gatsby’s love </a:t>
            </a:r>
            <a:r>
              <a:rPr lang="en-US" dirty="0" smtClean="0"/>
              <a:t>for </a:t>
            </a:r>
            <a:r>
              <a:rPr lang="en-US" dirty="0" smtClean="0"/>
              <a:t>Daisy</a:t>
            </a:r>
            <a:r>
              <a:rPr lang="en-US" dirty="0" smtClean="0"/>
              <a:t>, </a:t>
            </a:r>
            <a:r>
              <a:rPr lang="en-US" dirty="0" smtClean="0"/>
              <a:t>or the SIZE of his passion for her.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73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</Words>
  <Application>Microsoft Macintosh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Yu Gothic</vt:lpstr>
      <vt:lpstr>Arial</vt:lpstr>
      <vt:lpstr>Office Theme</vt:lpstr>
      <vt:lpstr>Symbols</vt:lpstr>
      <vt:lpstr>Symbols in The Great Gatsby</vt:lpstr>
      <vt:lpstr>Symbols in The Great Gatsby</vt:lpstr>
      <vt:lpstr>Symbols in The Great Gatsby</vt:lpstr>
      <vt:lpstr>Symbols in The Great Gatsby</vt:lpstr>
      <vt:lpstr>Clocks</vt:lpstr>
      <vt:lpstr>Gatsby’s Mansion</vt:lpstr>
      <vt:lpstr>Symbolism Free-Write</vt:lpstr>
      <vt:lpstr>Love = HW/ In class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Symbols</dc:title>
  <dc:creator>Microsoft Office User</dc:creator>
  <cp:lastModifiedBy>Microsoft Office User</cp:lastModifiedBy>
  <cp:revision>1</cp:revision>
  <dcterms:created xsi:type="dcterms:W3CDTF">2018-12-06T15:11:53Z</dcterms:created>
  <dcterms:modified xsi:type="dcterms:W3CDTF">2018-12-06T15:12:45Z</dcterms:modified>
</cp:coreProperties>
</file>