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65" r:id="rId4"/>
    <p:sldId id="259" r:id="rId5"/>
    <p:sldId id="262" r:id="rId6"/>
    <p:sldId id="260" r:id="rId7"/>
    <p:sldId id="261" r:id="rId8"/>
    <p:sldId id="263"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7"/>
    <p:restoredTop sz="94695"/>
  </p:normalViewPr>
  <p:slideViewPr>
    <p:cSldViewPr snapToGrid="0" snapToObjects="1">
      <p:cViewPr varScale="1">
        <p:scale>
          <a:sx n="113" d="100"/>
          <a:sy n="113" d="100"/>
        </p:scale>
        <p:origin x="2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23E3F5-B8F3-C943-B2CB-3CCA6E68809A}" type="datetimeFigureOut">
              <a:rPr lang="en-US" smtClean="0"/>
              <a:t>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48EEE1-FC18-DA43-A39D-EE7C267669D3}" type="slidenum">
              <a:rPr lang="en-US" smtClean="0"/>
              <a:t>‹#›</a:t>
            </a:fld>
            <a:endParaRPr lang="en-US"/>
          </a:p>
        </p:txBody>
      </p:sp>
    </p:spTree>
    <p:extLst>
      <p:ext uri="{BB962C8B-B14F-4D97-AF65-F5344CB8AC3E}">
        <p14:creationId xmlns:p14="http://schemas.microsoft.com/office/powerpoint/2010/main" val="164450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F25E37-D63C-0A44-BA88-121CEAD8C645}" type="slidenum">
              <a:rPr lang="en-US" smtClean="0"/>
              <a:t>4</a:t>
            </a:fld>
            <a:endParaRPr lang="en-US"/>
          </a:p>
        </p:txBody>
      </p:sp>
    </p:spTree>
    <p:extLst>
      <p:ext uri="{BB962C8B-B14F-4D97-AF65-F5344CB8AC3E}">
        <p14:creationId xmlns:p14="http://schemas.microsoft.com/office/powerpoint/2010/main" val="107725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F25E37-D63C-0A44-BA88-121CEAD8C645}" type="slidenum">
              <a:rPr lang="en-US" smtClean="0"/>
              <a:t>5</a:t>
            </a:fld>
            <a:endParaRPr lang="en-US"/>
          </a:p>
        </p:txBody>
      </p:sp>
    </p:spTree>
    <p:extLst>
      <p:ext uri="{BB962C8B-B14F-4D97-AF65-F5344CB8AC3E}">
        <p14:creationId xmlns:p14="http://schemas.microsoft.com/office/powerpoint/2010/main" val="123356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663B099-33D9-8B4F-9BFF-7D531175D053}"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B099-33D9-8B4F-9BFF-7D531175D053}"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63B099-33D9-8B4F-9BFF-7D531175D053}"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63B099-33D9-8B4F-9BFF-7D531175D053}"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663B099-33D9-8B4F-9BFF-7D531175D053}"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663B099-33D9-8B4F-9BFF-7D531175D053}" type="datetimeFigureOut">
              <a:rPr lang="en-US" smtClean="0"/>
              <a:t>2/6/18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663B099-33D9-8B4F-9BFF-7D531175D053}"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E86A-0FB7-8645-AD11-DB462D3CBEC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63B099-33D9-8B4F-9BFF-7D531175D053}" type="datetimeFigureOut">
              <a:rPr lang="en-US" smtClean="0"/>
              <a:t>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3B099-33D9-8B4F-9BFF-7D531175D053}" type="datetimeFigureOut">
              <a:rPr lang="en-US" smtClean="0"/>
              <a:t>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E663B099-33D9-8B4F-9BFF-7D531175D053}" type="datetimeFigureOut">
              <a:rPr lang="en-US" smtClean="0"/>
              <a:t>2/6/18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663B099-33D9-8B4F-9BFF-7D531175D053}" type="datetimeFigureOut">
              <a:rPr lang="en-US" smtClean="0"/>
              <a:t>2/6/18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083E86A-0FB7-8645-AD11-DB462D3CBE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663B099-33D9-8B4F-9BFF-7D531175D053}" type="datetimeFigureOut">
              <a:rPr lang="en-US" smtClean="0"/>
              <a:t>2/6/18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083E86A-0FB7-8645-AD11-DB462D3CBEC8}" type="slidenum">
              <a:rPr lang="en-US" smtClean="0"/>
              <a:t>‹#›</a:t>
            </a:fld>
            <a:endParaRPr lang="en-US"/>
          </a:p>
        </p:txBody>
      </p:sp>
    </p:spTree>
    <p:extLst>
      <p:ext uri="{BB962C8B-B14F-4D97-AF65-F5344CB8AC3E}">
        <p14:creationId xmlns:p14="http://schemas.microsoft.com/office/powerpoint/2010/main" val="11821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Portfolio </a:t>
            </a:r>
            <a:endParaRPr lang="en-US" dirty="0"/>
          </a:p>
        </p:txBody>
      </p:sp>
      <p:sp>
        <p:nvSpPr>
          <p:cNvPr id="3" name="Subtitle 2"/>
          <p:cNvSpPr>
            <a:spLocks noGrp="1"/>
          </p:cNvSpPr>
          <p:nvPr>
            <p:ph type="subTitle" idx="1"/>
          </p:nvPr>
        </p:nvSpPr>
        <p:spPr>
          <a:xfrm>
            <a:off x="1475874" y="4347411"/>
            <a:ext cx="9115926" cy="2510589"/>
          </a:xfrm>
        </p:spPr>
        <p:txBody>
          <a:bodyPr>
            <a:normAutofit/>
          </a:bodyPr>
          <a:lstStyle/>
          <a:p>
            <a:r>
              <a:rPr lang="en-US" sz="3200" dirty="0" smtClean="0"/>
              <a:t>Ongoing assignments</a:t>
            </a:r>
            <a:r>
              <a:rPr lang="is-IS" sz="3200" dirty="0" smtClean="0"/>
              <a:t>…</a:t>
            </a:r>
          </a:p>
          <a:p>
            <a:r>
              <a:rPr lang="is-IS" sz="3200" dirty="0" smtClean="0"/>
              <a:t>C</a:t>
            </a:r>
            <a:r>
              <a:rPr lang="en-US" sz="3200" dirty="0" smtClean="0"/>
              <a:t>o</a:t>
            </a:r>
            <a:r>
              <a:rPr lang="is-IS" sz="3200" dirty="0" smtClean="0"/>
              <a:t>ntinue to check back as slides are added!</a:t>
            </a:r>
            <a:endParaRPr lang="en-US" sz="3200" dirty="0"/>
          </a:p>
        </p:txBody>
      </p:sp>
    </p:spTree>
    <p:extLst>
      <p:ext uri="{BB962C8B-B14F-4D97-AF65-F5344CB8AC3E}">
        <p14:creationId xmlns:p14="http://schemas.microsoft.com/office/powerpoint/2010/main" val="734135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Portfolio Addition #7</a:t>
            </a:r>
            <a:endParaRPr lang="en-US" dirty="0"/>
          </a:p>
        </p:txBody>
      </p:sp>
      <p:sp>
        <p:nvSpPr>
          <p:cNvPr id="3" name="Content Placeholder 2"/>
          <p:cNvSpPr>
            <a:spLocks noGrp="1"/>
          </p:cNvSpPr>
          <p:nvPr>
            <p:ph idx="1"/>
          </p:nvPr>
        </p:nvSpPr>
        <p:spPr>
          <a:xfrm>
            <a:off x="756356" y="2540000"/>
            <a:ext cx="10713156" cy="3612444"/>
          </a:xfrm>
        </p:spPr>
        <p:txBody>
          <a:bodyPr>
            <a:normAutofit fontScale="85000" lnSpcReduction="10000"/>
          </a:bodyPr>
          <a:lstStyle/>
          <a:p>
            <a:r>
              <a:rPr lang="en-US" sz="2600" b="1" dirty="0" smtClean="0"/>
              <a:t>Thematic Essential Question:  What </a:t>
            </a:r>
            <a:r>
              <a:rPr lang="en-US" sz="2600" b="1" dirty="0"/>
              <a:t>available strategies lead to conflict resolution between people at odds with each </a:t>
            </a:r>
            <a:r>
              <a:rPr lang="en-US" sz="2600" b="1" dirty="0" smtClean="0"/>
              <a:t>other? </a:t>
            </a:r>
          </a:p>
          <a:p>
            <a:r>
              <a:rPr lang="en-US" sz="2600" b="1" dirty="0" smtClean="0"/>
              <a:t>Prompt:  Write a </a:t>
            </a:r>
            <a:r>
              <a:rPr lang="en-US" sz="2600" b="1" u="sng" dirty="0" smtClean="0"/>
              <a:t>Claim Paragraph</a:t>
            </a:r>
            <a:r>
              <a:rPr lang="en-US" sz="2600" b="1" dirty="0" smtClean="0"/>
              <a:t> in which you interpret Paulo Coelho’s advice to those confronted with danger and violence caused by human conflict. </a:t>
            </a:r>
            <a:endParaRPr lang="en-US" b="1" dirty="0" smtClean="0"/>
          </a:p>
          <a:p>
            <a:r>
              <a:rPr lang="en-US" dirty="0" smtClean="0"/>
              <a:t>Word Bank: Omen, Hope, Courage, Personal Legend, Soul, Eyes, Heart</a:t>
            </a:r>
          </a:p>
          <a:p>
            <a:r>
              <a:rPr lang="en-US" dirty="0" smtClean="0"/>
              <a:t>Helpful Quotes (that Establish the Conflict in Need of Strategies):</a:t>
            </a:r>
          </a:p>
          <a:p>
            <a:r>
              <a:rPr lang="en-US" dirty="0" smtClean="0"/>
              <a:t>The strange horseman drew an enormous, curved sword from a scabbard mounted on his saddle. The steel of the blade glittered in the light of the moon. “Who dares to read the meaning of the flight of the hawks?” he demanded, so loudly that his words seemed to echo through the fifty thousand palm trees of Al </a:t>
            </a:r>
            <a:r>
              <a:rPr lang="en-US" dirty="0" err="1" smtClean="0"/>
              <a:t>Fayoum</a:t>
            </a:r>
            <a:r>
              <a:rPr lang="en-US" dirty="0" smtClean="0"/>
              <a:t>. </a:t>
            </a:r>
            <a:r>
              <a:rPr lang="en-US" dirty="0"/>
              <a:t>(Coelho </a:t>
            </a:r>
            <a:r>
              <a:rPr lang="en-US" dirty="0" smtClean="0"/>
              <a:t>113)</a:t>
            </a:r>
          </a:p>
          <a:p>
            <a:r>
              <a:rPr lang="en-US" dirty="0" smtClean="0"/>
              <a:t>On the following day, the first clear sign of danger appeared. Three armed tribesman approached, and asked what the boy and the alchemist were doing there. </a:t>
            </a:r>
            <a:r>
              <a:rPr lang="en-US" dirty="0"/>
              <a:t> </a:t>
            </a:r>
            <a:r>
              <a:rPr lang="en-US" dirty="0" smtClean="0"/>
              <a:t>(Coelho 137)</a:t>
            </a:r>
            <a:endParaRPr lang="en-US" dirty="0"/>
          </a:p>
        </p:txBody>
      </p:sp>
      <p:sp>
        <p:nvSpPr>
          <p:cNvPr id="4" name="Title 2"/>
          <p:cNvSpPr txBox="1">
            <a:spLocks/>
          </p:cNvSpPr>
          <p:nvPr/>
        </p:nvSpPr>
        <p:spPr>
          <a:xfrm>
            <a:off x="5879988" y="5943600"/>
            <a:ext cx="9023488"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Humans in Conflict</a:t>
            </a:r>
            <a:endParaRPr lang="en-US" dirty="0"/>
          </a:p>
        </p:txBody>
      </p:sp>
    </p:spTree>
    <p:extLst>
      <p:ext uri="{BB962C8B-B14F-4D97-AF65-F5344CB8AC3E}">
        <p14:creationId xmlns:p14="http://schemas.microsoft.com/office/powerpoint/2010/main" val="550693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Portfolio</a:t>
            </a:r>
            <a:endParaRPr lang="en-US" dirty="0"/>
          </a:p>
        </p:txBody>
      </p:sp>
      <p:sp>
        <p:nvSpPr>
          <p:cNvPr id="2" name="Content Placeholder 1"/>
          <p:cNvSpPr>
            <a:spLocks noGrp="1"/>
          </p:cNvSpPr>
          <p:nvPr>
            <p:ph idx="1"/>
          </p:nvPr>
        </p:nvSpPr>
        <p:spPr>
          <a:xfrm>
            <a:off x="144379" y="2638044"/>
            <a:ext cx="11518232" cy="4219956"/>
          </a:xfrm>
        </p:spPr>
        <p:txBody>
          <a:bodyPr>
            <a:normAutofit/>
          </a:bodyPr>
          <a:lstStyle/>
          <a:p>
            <a:r>
              <a:rPr lang="en-US" sz="3200" dirty="0" smtClean="0"/>
              <a:t>Requirements – Plastic cover (provided for you)</a:t>
            </a:r>
          </a:p>
          <a:p>
            <a:r>
              <a:rPr lang="en-US" sz="3200" dirty="0" smtClean="0"/>
              <a:t>Watercolor Cover (will begin in class)</a:t>
            </a:r>
          </a:p>
          <a:p>
            <a:r>
              <a:rPr lang="en-US" sz="3200" dirty="0" smtClean="0"/>
              <a:t>Table of Contents (complete last)</a:t>
            </a:r>
          </a:p>
          <a:p>
            <a:r>
              <a:rPr lang="en-US" sz="3200" dirty="0" smtClean="0"/>
              <a:t>Title on Each Page (Themes, Word Wizard, etc.)</a:t>
            </a:r>
          </a:p>
          <a:p>
            <a:r>
              <a:rPr lang="en-US" sz="3200" dirty="0" smtClean="0"/>
              <a:t>Worth Many, Many, Many points.</a:t>
            </a:r>
            <a:endParaRPr lang="en-US" sz="3200" dirty="0"/>
          </a:p>
        </p:txBody>
      </p:sp>
    </p:spTree>
    <p:extLst>
      <p:ext uri="{BB962C8B-B14F-4D97-AF65-F5344CB8AC3E}">
        <p14:creationId xmlns:p14="http://schemas.microsoft.com/office/powerpoint/2010/main" val="1820966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Themes of Struggle</a:t>
            </a:r>
            <a:endParaRPr lang="en-US" dirty="0"/>
          </a:p>
        </p:txBody>
      </p:sp>
      <p:sp>
        <p:nvSpPr>
          <p:cNvPr id="4" name="Rectangle 3"/>
          <p:cNvSpPr/>
          <p:nvPr/>
        </p:nvSpPr>
        <p:spPr>
          <a:xfrm>
            <a:off x="1286933" y="2633892"/>
            <a:ext cx="8477956" cy="2092881"/>
          </a:xfrm>
          <a:prstGeom prst="rect">
            <a:avLst/>
          </a:prstGeom>
        </p:spPr>
        <p:txBody>
          <a:bodyPr wrap="square">
            <a:spAutoFit/>
          </a:bodyPr>
          <a:lstStyle/>
          <a:p>
            <a:r>
              <a:rPr lang="en-US" sz="2600" dirty="0"/>
              <a:t>Initiation and Growth</a:t>
            </a:r>
          </a:p>
          <a:p>
            <a:r>
              <a:rPr lang="en-US" sz="2600" dirty="0"/>
              <a:t>Individual in Nature</a:t>
            </a:r>
          </a:p>
          <a:p>
            <a:r>
              <a:rPr lang="en-US" sz="2600" dirty="0"/>
              <a:t>Humans in Conflict</a:t>
            </a:r>
          </a:p>
          <a:p>
            <a:r>
              <a:rPr lang="en-US" sz="2600" dirty="0" smtClean="0"/>
              <a:t>Individual </a:t>
            </a:r>
            <a:r>
              <a:rPr lang="en-US" sz="2600" dirty="0"/>
              <a:t>in Society</a:t>
            </a:r>
          </a:p>
          <a:p>
            <a:r>
              <a:rPr lang="en-US" sz="2600" dirty="0" smtClean="0"/>
              <a:t>Individual’s </a:t>
            </a:r>
            <a:r>
              <a:rPr lang="en-US" sz="2600" dirty="0"/>
              <a:t>Relationship to the Supernatural</a:t>
            </a:r>
          </a:p>
        </p:txBody>
      </p:sp>
    </p:spTree>
    <p:extLst>
      <p:ext uri="{BB962C8B-B14F-4D97-AF65-F5344CB8AC3E}">
        <p14:creationId xmlns:p14="http://schemas.microsoft.com/office/powerpoint/2010/main" val="69123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7645" y="464789"/>
            <a:ext cx="8902607" cy="914400"/>
          </a:xfrm>
        </p:spPr>
        <p:txBody>
          <a:bodyPr>
            <a:normAutofit fontScale="90000"/>
          </a:bodyPr>
          <a:lstStyle/>
          <a:p>
            <a:r>
              <a:rPr lang="en-US" sz="3600" dirty="0"/>
              <a:t>Book Portfolio </a:t>
            </a:r>
            <a:r>
              <a:rPr lang="en-US" sz="3600" dirty="0" smtClean="0"/>
              <a:t>Assignment #1</a:t>
            </a:r>
            <a:r>
              <a:rPr lang="en-US" dirty="0"/>
              <a:t/>
            </a:r>
            <a:br>
              <a:rPr lang="en-US" dirty="0"/>
            </a:br>
            <a:endParaRPr lang="en-US" dirty="0"/>
          </a:p>
        </p:txBody>
      </p:sp>
      <p:sp>
        <p:nvSpPr>
          <p:cNvPr id="2" name="Content Placeholder 1"/>
          <p:cNvSpPr>
            <a:spLocks noGrp="1"/>
          </p:cNvSpPr>
          <p:nvPr>
            <p:ph idx="1"/>
          </p:nvPr>
        </p:nvSpPr>
        <p:spPr>
          <a:xfrm>
            <a:off x="208547" y="1459833"/>
            <a:ext cx="10475495" cy="4523872"/>
          </a:xfrm>
        </p:spPr>
        <p:txBody>
          <a:bodyPr>
            <a:noAutofit/>
          </a:bodyPr>
          <a:lstStyle/>
          <a:p>
            <a:r>
              <a:rPr lang="en-US" sz="2400" dirty="0" smtClean="0"/>
              <a:t>Answer the Guided Study Questions</a:t>
            </a:r>
          </a:p>
          <a:p>
            <a:r>
              <a:rPr lang="en-US" sz="2400" dirty="0" smtClean="0"/>
              <a:t>Include them in the Book </a:t>
            </a:r>
            <a:r>
              <a:rPr lang="en-US" sz="2400" dirty="0" smtClean="0"/>
              <a:t>Portfolio</a:t>
            </a:r>
            <a:endParaRPr lang="en-US" sz="2400" dirty="0"/>
          </a:p>
        </p:txBody>
      </p:sp>
      <p:sp>
        <p:nvSpPr>
          <p:cNvPr id="4" name="Title 2"/>
          <p:cNvSpPr txBox="1">
            <a:spLocks/>
          </p:cNvSpPr>
          <p:nvPr/>
        </p:nvSpPr>
        <p:spPr>
          <a:xfrm>
            <a:off x="6477000" y="5983705"/>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1196949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7645" y="464789"/>
            <a:ext cx="8902607" cy="914400"/>
          </a:xfrm>
        </p:spPr>
        <p:txBody>
          <a:bodyPr>
            <a:normAutofit fontScale="90000"/>
          </a:bodyPr>
          <a:lstStyle/>
          <a:p>
            <a:r>
              <a:rPr lang="en-US" sz="3600" dirty="0"/>
              <a:t>Book Portfolio </a:t>
            </a:r>
            <a:r>
              <a:rPr lang="en-US" sz="3600" dirty="0" smtClean="0"/>
              <a:t>Assignment #2</a:t>
            </a:r>
            <a:r>
              <a:rPr lang="en-US" dirty="0"/>
              <a:t/>
            </a:r>
            <a:br>
              <a:rPr lang="en-US" dirty="0"/>
            </a:br>
            <a:endParaRPr lang="en-US" dirty="0"/>
          </a:p>
        </p:txBody>
      </p:sp>
      <p:sp>
        <p:nvSpPr>
          <p:cNvPr id="2" name="Content Placeholder 1"/>
          <p:cNvSpPr>
            <a:spLocks noGrp="1"/>
          </p:cNvSpPr>
          <p:nvPr>
            <p:ph idx="1"/>
          </p:nvPr>
        </p:nvSpPr>
        <p:spPr>
          <a:xfrm>
            <a:off x="208547" y="1459833"/>
            <a:ext cx="10475495" cy="4523872"/>
          </a:xfrm>
        </p:spPr>
        <p:txBody>
          <a:bodyPr>
            <a:noAutofit/>
          </a:bodyPr>
          <a:lstStyle/>
          <a:p>
            <a:r>
              <a:rPr lang="en-US" sz="2400" dirty="0" smtClean="0"/>
              <a:t>THEME Prompt #1:  Initiation and Growth</a:t>
            </a:r>
          </a:p>
          <a:p>
            <a:pPr marL="18288" indent="0">
              <a:buNone/>
            </a:pPr>
            <a:r>
              <a:rPr lang="en-US" sz="2400" dirty="0" smtClean="0"/>
              <a:t>Write a claim paragraph about a theme based on the prompt below:</a:t>
            </a:r>
            <a:endParaRPr lang="en-US" sz="2400" dirty="0"/>
          </a:p>
          <a:p>
            <a:pPr marL="18288" indent="0">
              <a:buNone/>
            </a:pPr>
            <a:r>
              <a:rPr lang="en-US" sz="2400" dirty="0" smtClean="0"/>
              <a:t>Prompt: What possible theme might Paulo Coelho offer on the subject of initiation and growth?</a:t>
            </a:r>
          </a:p>
          <a:p>
            <a:pPr marL="18288" indent="0">
              <a:buNone/>
            </a:pPr>
            <a:r>
              <a:rPr lang="en-US" sz="2400" dirty="0" smtClean="0"/>
              <a:t>        Claim: To grow as a person, one must look beyond the surface of things. </a:t>
            </a:r>
          </a:p>
          <a:p>
            <a:pPr marL="18288" indent="0">
              <a:buNone/>
            </a:pPr>
            <a:r>
              <a:rPr lang="en-US" sz="2400" dirty="0" smtClean="0"/>
              <a:t>        Data: Prologue, story has a deeper meaning: </a:t>
            </a:r>
          </a:p>
          <a:p>
            <a:pPr marL="18288" indent="0">
              <a:buNone/>
            </a:pPr>
            <a:r>
              <a:rPr lang="en-US" sz="2400" dirty="0"/>
              <a:t> </a:t>
            </a:r>
            <a:r>
              <a:rPr lang="en-US" sz="2400" dirty="0" smtClean="0"/>
              <a:t>       Commentary: Self-confidence is a good thing. Prediction: in a story about initiation and growth, Santiago’s ability to take a huge risk and confidence in the journey will be an important tool.</a:t>
            </a:r>
            <a:endParaRPr lang="en-US" sz="2400" dirty="0"/>
          </a:p>
        </p:txBody>
      </p:sp>
      <p:sp>
        <p:nvSpPr>
          <p:cNvPr id="4" name="Title 2"/>
          <p:cNvSpPr txBox="1">
            <a:spLocks/>
          </p:cNvSpPr>
          <p:nvPr/>
        </p:nvSpPr>
        <p:spPr>
          <a:xfrm>
            <a:off x="6477000" y="5983705"/>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43935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5555" y="610016"/>
            <a:ext cx="10035139" cy="914400"/>
          </a:xfrm>
        </p:spPr>
        <p:txBody>
          <a:bodyPr>
            <a:normAutofit/>
          </a:bodyPr>
          <a:lstStyle/>
          <a:p>
            <a:r>
              <a:rPr lang="en-US" sz="3600" dirty="0"/>
              <a:t>Book Portfolio Assignment </a:t>
            </a:r>
            <a:r>
              <a:rPr lang="en-US" sz="3600" dirty="0" smtClean="0"/>
              <a:t>#3</a:t>
            </a:r>
            <a:endParaRPr lang="en-US" sz="3600" dirty="0"/>
          </a:p>
        </p:txBody>
      </p:sp>
      <p:sp>
        <p:nvSpPr>
          <p:cNvPr id="2" name="Content Placeholder 1"/>
          <p:cNvSpPr>
            <a:spLocks noGrp="1"/>
          </p:cNvSpPr>
          <p:nvPr>
            <p:ph idx="1"/>
          </p:nvPr>
        </p:nvSpPr>
        <p:spPr>
          <a:xfrm>
            <a:off x="135555" y="1892968"/>
            <a:ext cx="9825309" cy="3847059"/>
          </a:xfrm>
        </p:spPr>
        <p:txBody>
          <a:bodyPr>
            <a:normAutofit fontScale="92500"/>
          </a:bodyPr>
          <a:lstStyle/>
          <a:p>
            <a:r>
              <a:rPr lang="en-US" sz="3200" dirty="0" smtClean="0"/>
              <a:t>Word Wizard</a:t>
            </a:r>
          </a:p>
          <a:p>
            <a:pPr marL="18288" indent="0">
              <a:buNone/>
            </a:pPr>
            <a:r>
              <a:rPr lang="en-US" sz="3200" dirty="0" smtClean="0"/>
              <a:t>   Create a Page Titled “Word Wizard”</a:t>
            </a:r>
          </a:p>
          <a:p>
            <a:pPr marL="18288" indent="0">
              <a:buNone/>
            </a:pPr>
            <a:r>
              <a:rPr lang="en-US" sz="3200" dirty="0"/>
              <a:t> </a:t>
            </a:r>
            <a:r>
              <a:rPr lang="en-US" sz="3200" dirty="0" smtClean="0"/>
              <a:t>  Select 20 vocabulary words from you reading, and number each one, include the page number where you found it:</a:t>
            </a:r>
          </a:p>
          <a:p>
            <a:pPr marL="18288" indent="0">
              <a:buNone/>
            </a:pPr>
            <a:r>
              <a:rPr lang="en-US" sz="3200" dirty="0"/>
              <a:t>	</a:t>
            </a:r>
            <a:r>
              <a:rPr lang="en-US" sz="3200" dirty="0" smtClean="0"/>
              <a:t>- Write out definition</a:t>
            </a:r>
          </a:p>
          <a:p>
            <a:pPr marL="18288" indent="0">
              <a:buNone/>
            </a:pPr>
            <a:r>
              <a:rPr lang="en-US" sz="3200" dirty="0"/>
              <a:t>	</a:t>
            </a:r>
            <a:r>
              <a:rPr lang="en-US" sz="3200" dirty="0" smtClean="0"/>
              <a:t>- Use in a new sentence</a:t>
            </a:r>
          </a:p>
          <a:p>
            <a:pPr marL="18288" indent="0">
              <a:buNone/>
            </a:pPr>
            <a:r>
              <a:rPr lang="en-US" dirty="0"/>
              <a:t>	</a:t>
            </a:r>
          </a:p>
        </p:txBody>
      </p:sp>
      <p:sp>
        <p:nvSpPr>
          <p:cNvPr id="4" name="Title 2"/>
          <p:cNvSpPr txBox="1">
            <a:spLocks/>
          </p:cNvSpPr>
          <p:nvPr/>
        </p:nvSpPr>
        <p:spPr>
          <a:xfrm>
            <a:off x="5573829" y="5719763"/>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2056110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145" y="325439"/>
            <a:ext cx="10083266" cy="914400"/>
          </a:xfrm>
        </p:spPr>
        <p:txBody>
          <a:bodyPr>
            <a:normAutofit/>
          </a:bodyPr>
          <a:lstStyle/>
          <a:p>
            <a:r>
              <a:rPr lang="en-US" sz="3600" dirty="0"/>
              <a:t>Book Portfolio Assignment </a:t>
            </a:r>
            <a:r>
              <a:rPr lang="en-US" sz="3600" dirty="0" smtClean="0"/>
              <a:t>#4</a:t>
            </a:r>
            <a:endParaRPr lang="en-US" sz="3600" dirty="0"/>
          </a:p>
        </p:txBody>
      </p:sp>
      <p:sp>
        <p:nvSpPr>
          <p:cNvPr id="2" name="Content Placeholder 1"/>
          <p:cNvSpPr>
            <a:spLocks noGrp="1"/>
          </p:cNvSpPr>
          <p:nvPr>
            <p:ph idx="1"/>
          </p:nvPr>
        </p:nvSpPr>
        <p:spPr>
          <a:xfrm>
            <a:off x="546714" y="1499055"/>
            <a:ext cx="10073159" cy="4532777"/>
          </a:xfrm>
        </p:spPr>
        <p:txBody>
          <a:bodyPr/>
          <a:lstStyle/>
          <a:p>
            <a:r>
              <a:rPr lang="en-US" sz="3200" dirty="0" smtClean="0"/>
              <a:t>Action Tracker</a:t>
            </a:r>
          </a:p>
          <a:p>
            <a:pPr marL="18288" indent="0">
              <a:buNone/>
            </a:pPr>
            <a:r>
              <a:rPr lang="en-US" sz="3200" dirty="0"/>
              <a:t>	</a:t>
            </a:r>
            <a:r>
              <a:rPr lang="en-US" sz="3200" dirty="0" smtClean="0"/>
              <a:t>- Make a timeline pages 1 -100.</a:t>
            </a:r>
          </a:p>
          <a:p>
            <a:pPr marL="18288" indent="0">
              <a:buNone/>
            </a:pPr>
            <a:r>
              <a:rPr lang="en-US" sz="3200" dirty="0"/>
              <a:t>	</a:t>
            </a:r>
            <a:r>
              <a:rPr lang="en-US" sz="3200" dirty="0" smtClean="0"/>
              <a:t>- Fill with cool quotes (imagery or characterization or plot)</a:t>
            </a:r>
          </a:p>
          <a:p>
            <a:pPr marL="18288" indent="0">
              <a:buNone/>
            </a:pPr>
            <a:r>
              <a:rPr lang="en-US" sz="3200" dirty="0"/>
              <a:t>	</a:t>
            </a:r>
            <a:r>
              <a:rPr lang="en-US" sz="3200" dirty="0" smtClean="0"/>
              <a:t>- Illustrate accordingly</a:t>
            </a:r>
          </a:p>
          <a:p>
            <a:pPr marL="18288" indent="0">
              <a:buNone/>
            </a:pPr>
            <a:r>
              <a:rPr lang="en-US" dirty="0"/>
              <a:t>	</a:t>
            </a:r>
          </a:p>
        </p:txBody>
      </p:sp>
      <p:sp>
        <p:nvSpPr>
          <p:cNvPr id="4" name="Title 2"/>
          <p:cNvSpPr txBox="1">
            <a:spLocks/>
          </p:cNvSpPr>
          <p:nvPr/>
        </p:nvSpPr>
        <p:spPr>
          <a:xfrm>
            <a:off x="5942798" y="5848349"/>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Initiation and Growth</a:t>
            </a:r>
          </a:p>
        </p:txBody>
      </p:sp>
    </p:spTree>
    <p:extLst>
      <p:ext uri="{BB962C8B-B14F-4D97-AF65-F5344CB8AC3E}">
        <p14:creationId xmlns:p14="http://schemas.microsoft.com/office/powerpoint/2010/main" val="1881960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8572" y="2438806"/>
            <a:ext cx="9081188" cy="3124149"/>
          </a:xfrm>
        </p:spPr>
        <p:txBody>
          <a:bodyPr>
            <a:noAutofit/>
          </a:bodyPr>
          <a:lstStyle/>
          <a:p>
            <a:r>
              <a:rPr lang="en-US" sz="2800" dirty="0" smtClean="0"/>
              <a:t>THEME: On the back side of your notes from class on the use of water in Colorado, write another claim paragraph.</a:t>
            </a:r>
          </a:p>
          <a:p>
            <a:r>
              <a:rPr lang="en-US" sz="2800" dirty="0" smtClean="0"/>
              <a:t>Evaluate whether or not Coloradoans should do more to protect their waterways. Use specific evidence from your prior knowledge, readings, and experiences.</a:t>
            </a:r>
            <a:endParaRPr lang="en-US" sz="2800" dirty="0"/>
          </a:p>
        </p:txBody>
      </p:sp>
      <p:sp>
        <p:nvSpPr>
          <p:cNvPr id="3" name="Title 2"/>
          <p:cNvSpPr>
            <a:spLocks noGrp="1"/>
          </p:cNvSpPr>
          <p:nvPr>
            <p:ph type="title"/>
          </p:nvPr>
        </p:nvSpPr>
        <p:spPr/>
        <p:txBody>
          <a:bodyPr/>
          <a:lstStyle/>
          <a:p>
            <a:r>
              <a:rPr lang="en-US" dirty="0" smtClean="0"/>
              <a:t>Portfolio Addition #5</a:t>
            </a:r>
            <a:endParaRPr lang="en-US" dirty="0"/>
          </a:p>
        </p:txBody>
      </p:sp>
      <p:sp>
        <p:nvSpPr>
          <p:cNvPr id="4" name="Title 2"/>
          <p:cNvSpPr txBox="1">
            <a:spLocks/>
          </p:cNvSpPr>
          <p:nvPr/>
        </p:nvSpPr>
        <p:spPr>
          <a:xfrm>
            <a:off x="3407722" y="5562955"/>
            <a:ext cx="9023488"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Individual vs. Nature</a:t>
            </a:r>
            <a:endParaRPr lang="en-US" dirty="0"/>
          </a:p>
        </p:txBody>
      </p:sp>
    </p:spTree>
    <p:extLst>
      <p:ext uri="{BB962C8B-B14F-4D97-AF65-F5344CB8AC3E}">
        <p14:creationId xmlns:p14="http://schemas.microsoft.com/office/powerpoint/2010/main" val="688669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Portfolio Addition #6</a:t>
            </a:r>
            <a:endParaRPr lang="en-US" dirty="0"/>
          </a:p>
        </p:txBody>
      </p:sp>
      <p:sp>
        <p:nvSpPr>
          <p:cNvPr id="3" name="Content Placeholder 2"/>
          <p:cNvSpPr>
            <a:spLocks noGrp="1"/>
          </p:cNvSpPr>
          <p:nvPr>
            <p:ph idx="1"/>
          </p:nvPr>
        </p:nvSpPr>
        <p:spPr>
          <a:xfrm>
            <a:off x="1128889" y="2638044"/>
            <a:ext cx="9290755" cy="3311200"/>
          </a:xfrm>
        </p:spPr>
        <p:txBody>
          <a:bodyPr>
            <a:normAutofit/>
          </a:bodyPr>
          <a:lstStyle/>
          <a:p>
            <a:r>
              <a:rPr lang="en-US" sz="2600" dirty="0" smtClean="0"/>
              <a:t>Create a child’s Restaurant Menu inspired by The Alchemist.</a:t>
            </a:r>
          </a:p>
          <a:p>
            <a:r>
              <a:rPr lang="en-US" sz="2600" dirty="0" smtClean="0"/>
              <a:t>One Sided – Themed with vocabulary</a:t>
            </a:r>
          </a:p>
          <a:p>
            <a:r>
              <a:rPr lang="en-US" sz="2600" dirty="0"/>
              <a:t>Come up with appropriate food items / prices</a:t>
            </a:r>
          </a:p>
          <a:p>
            <a:r>
              <a:rPr lang="en-US" sz="2600" dirty="0" smtClean="0"/>
              <a:t>Consider a Maze, Crossword, Jumble, Connect the Dots, Word Search, Color Section, etc. </a:t>
            </a:r>
          </a:p>
        </p:txBody>
      </p:sp>
    </p:spTree>
    <p:extLst>
      <p:ext uri="{BB962C8B-B14F-4D97-AF65-F5344CB8AC3E}">
        <p14:creationId xmlns:p14="http://schemas.microsoft.com/office/powerpoint/2010/main" val="841153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1744</TotalTime>
  <Words>559</Words>
  <Application>Microsoft Macintosh PowerPoint</Application>
  <PresentationFormat>Widescreen</PresentationFormat>
  <Paragraphs>61</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Arial</vt:lpstr>
      <vt:lpstr>Parcel</vt:lpstr>
      <vt:lpstr>Book Portfolio </vt:lpstr>
      <vt:lpstr>Book Portfolio</vt:lpstr>
      <vt:lpstr>Universal Themes of Struggle</vt:lpstr>
      <vt:lpstr>Book Portfolio Assignment #1 </vt:lpstr>
      <vt:lpstr>Book Portfolio Assignment #2 </vt:lpstr>
      <vt:lpstr>Book Portfolio Assignment #3</vt:lpstr>
      <vt:lpstr>Book Portfolio Assignment #4</vt:lpstr>
      <vt:lpstr>Portfolio Addition #5</vt:lpstr>
      <vt:lpstr>Book Portfolio Addition #6</vt:lpstr>
      <vt:lpstr>Book Portfolio Addition #7</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Portfolio </dc:title>
  <dc:creator>Microsoft Office User</dc:creator>
  <cp:lastModifiedBy>Microsoft Office User</cp:lastModifiedBy>
  <cp:revision>12</cp:revision>
  <dcterms:created xsi:type="dcterms:W3CDTF">2018-01-29T16:58:25Z</dcterms:created>
  <dcterms:modified xsi:type="dcterms:W3CDTF">2018-02-07T18:09:58Z</dcterms:modified>
</cp:coreProperties>
</file>