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4695"/>
  </p:normalViewPr>
  <p:slideViewPr>
    <p:cSldViewPr snapToGrid="0" snapToObjects="1">
      <p:cViewPr varScale="1">
        <p:scale>
          <a:sx n="80" d="100"/>
          <a:sy n="80" d="100"/>
        </p:scale>
        <p:origin x="224"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7005CB-9B7E-C242-862C-BF0F1C5AEE59}" type="datetimeFigureOut">
              <a:rPr lang="en-US" smtClean="0"/>
              <a:t>1/26/18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4CC22-4BA6-A94F-BFD7-C6D7D373A9CF}" type="slidenum">
              <a:rPr lang="en-US" smtClean="0"/>
              <a:t>‹#›</a:t>
            </a:fld>
            <a:endParaRPr lang="en-US"/>
          </a:p>
        </p:txBody>
      </p:sp>
    </p:spTree>
    <p:extLst>
      <p:ext uri="{BB962C8B-B14F-4D97-AF65-F5344CB8AC3E}">
        <p14:creationId xmlns:p14="http://schemas.microsoft.com/office/powerpoint/2010/main" val="196507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D9F55-BF89-4843-8D20-97192FF65EEA}" type="slidenum">
              <a:rPr lang="en-US" smtClean="0"/>
              <a:t>4</a:t>
            </a:fld>
            <a:endParaRPr lang="en-US"/>
          </a:p>
        </p:txBody>
      </p:sp>
    </p:spTree>
    <p:extLst>
      <p:ext uri="{BB962C8B-B14F-4D97-AF65-F5344CB8AC3E}">
        <p14:creationId xmlns:p14="http://schemas.microsoft.com/office/powerpoint/2010/main" val="94107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564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204750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07748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06525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A639EB-75C9-9544-A4BE-A1AAFA8B01E7}"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857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A639EB-75C9-9544-A4BE-A1AAFA8B01E7}"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89240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A639EB-75C9-9544-A4BE-A1AAFA8B01E7}" type="datetimeFigureOut">
              <a:rPr lang="en-US" smtClean="0"/>
              <a:t>1/26/18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3351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A639EB-75C9-9544-A4BE-A1AAFA8B01E7}" type="datetimeFigureOut">
              <a:rPr lang="en-US" smtClean="0"/>
              <a:t>1/26/18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203791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639EB-75C9-9544-A4BE-A1AAFA8B01E7}" type="datetimeFigureOut">
              <a:rPr lang="en-US" smtClean="0"/>
              <a:t>1/26/18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99090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39EB-75C9-9544-A4BE-A1AAFA8B01E7}"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37740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39EB-75C9-9544-A4BE-A1AAFA8B01E7}"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832313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639EB-75C9-9544-A4BE-A1AAFA8B01E7}" type="datetimeFigureOut">
              <a:rPr lang="en-US" smtClean="0"/>
              <a:t>1/26/18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3D8B5-7B71-4E4B-8B00-76BDEBEBC8C0}" type="slidenum">
              <a:rPr lang="en-US" smtClean="0"/>
              <a:t>‹#›</a:t>
            </a:fld>
            <a:endParaRPr lang="en-US"/>
          </a:p>
        </p:txBody>
      </p:sp>
    </p:spTree>
    <p:extLst>
      <p:ext uri="{BB962C8B-B14F-4D97-AF65-F5344CB8AC3E}">
        <p14:creationId xmlns:p14="http://schemas.microsoft.com/office/powerpoint/2010/main" val="90396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Exercises</a:t>
            </a:r>
            <a:endParaRPr lang="en-US" dirty="0"/>
          </a:p>
        </p:txBody>
      </p:sp>
      <p:sp>
        <p:nvSpPr>
          <p:cNvPr id="3" name="Content Placeholder 2"/>
          <p:cNvSpPr>
            <a:spLocks noGrp="1"/>
          </p:cNvSpPr>
          <p:nvPr>
            <p:ph idx="1"/>
          </p:nvPr>
        </p:nvSpPr>
        <p:spPr>
          <a:xfrm>
            <a:off x="1905000" y="1735138"/>
            <a:ext cx="8382000" cy="4589462"/>
          </a:xfrm>
        </p:spPr>
        <p:txBody>
          <a:bodyPr>
            <a:normAutofit fontScale="92500" lnSpcReduction="20000"/>
          </a:bodyPr>
          <a:lstStyle/>
          <a:p>
            <a:r>
              <a:rPr lang="en-US" dirty="0" smtClean="0"/>
              <a:t>We will be doing a number of exercises that will serve as skill-building for a variety reasons. In order to do well on these exercises, you must:</a:t>
            </a:r>
          </a:p>
          <a:p>
            <a:r>
              <a:rPr lang="en-US" dirty="0" smtClean="0"/>
              <a:t>Turn in each one upon completion. There will be two per sessions.</a:t>
            </a:r>
          </a:p>
          <a:p>
            <a:r>
              <a:rPr lang="en-US" dirty="0" smtClean="0"/>
              <a:t>Date and number each exercise at the top of your page.</a:t>
            </a:r>
          </a:p>
          <a:p>
            <a:r>
              <a:rPr lang="en-US" dirty="0" smtClean="0"/>
              <a:t>Unless noted, answer each question in </a:t>
            </a:r>
            <a:r>
              <a:rPr lang="en-US" u="sng" dirty="0" smtClean="0"/>
              <a:t>four to six well-crafted sentences</a:t>
            </a:r>
            <a:r>
              <a:rPr lang="en-US" dirty="0" smtClean="0"/>
              <a:t>.</a:t>
            </a:r>
          </a:p>
          <a:p>
            <a:r>
              <a:rPr lang="en-US" dirty="0" smtClean="0"/>
              <a:t> Use a pen. Write neatly.</a:t>
            </a:r>
          </a:p>
          <a:p>
            <a:r>
              <a:rPr lang="en-US" dirty="0" smtClean="0"/>
              <a:t>Create a claim, use data/evidence, analyze comprehensively. </a:t>
            </a:r>
          </a:p>
          <a:p>
            <a:r>
              <a:rPr lang="en-US" smtClean="0"/>
              <a:t>Write lyrically, crafting your own voice in your writing.</a:t>
            </a:r>
            <a:endParaRPr lang="en-US" dirty="0" smtClean="0"/>
          </a:p>
        </p:txBody>
      </p:sp>
    </p:spTree>
    <p:extLst>
      <p:ext uri="{BB962C8B-B14F-4D97-AF65-F5344CB8AC3E}">
        <p14:creationId xmlns:p14="http://schemas.microsoft.com/office/powerpoint/2010/main" val="1279031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Prompts #1, 2</a:t>
            </a:r>
            <a:endParaRPr lang="en-US" dirty="0"/>
          </a:p>
        </p:txBody>
      </p:sp>
      <p:sp>
        <p:nvSpPr>
          <p:cNvPr id="3" name="Content Placeholder 2"/>
          <p:cNvSpPr>
            <a:spLocks noGrp="1"/>
          </p:cNvSpPr>
          <p:nvPr>
            <p:ph idx="1"/>
          </p:nvPr>
        </p:nvSpPr>
        <p:spPr>
          <a:xfrm>
            <a:off x="2057400" y="1905000"/>
            <a:ext cx="7543800" cy="4724400"/>
          </a:xfrm>
        </p:spPr>
        <p:txBody>
          <a:bodyPr>
            <a:normAutofit fontScale="92500" lnSpcReduction="20000"/>
          </a:bodyPr>
          <a:lstStyle/>
          <a:p>
            <a:r>
              <a:rPr lang="en-US" dirty="0" smtClean="0"/>
              <a:t>Lyrical: expressing the writer’s emotion in an imaginative and beautiful way.</a:t>
            </a:r>
          </a:p>
          <a:p>
            <a:pPr marL="0" indent="0">
              <a:buNone/>
            </a:pPr>
            <a:r>
              <a:rPr lang="en-US" dirty="0" smtClean="0"/>
              <a:t>1. PROMPT</a:t>
            </a:r>
            <a:r>
              <a:rPr lang="en-US" dirty="0"/>
              <a:t>: </a:t>
            </a:r>
            <a:endParaRPr lang="en-US" dirty="0" smtClean="0"/>
          </a:p>
          <a:p>
            <a:pPr marL="0" indent="0">
              <a:buNone/>
            </a:pPr>
            <a:r>
              <a:rPr lang="en-US" dirty="0"/>
              <a:t>	</a:t>
            </a:r>
            <a:r>
              <a:rPr lang="en-US" dirty="0" smtClean="0"/>
              <a:t>“</a:t>
            </a:r>
            <a:r>
              <a:rPr lang="en-US" dirty="0"/>
              <a:t>Art is the antidote that can call us back from the edge of numbness, restoring the ability to feel for another.” </a:t>
            </a:r>
            <a:r>
              <a:rPr lang="en-US" dirty="0" smtClean="0"/>
              <a:t>– Barbara </a:t>
            </a:r>
            <a:r>
              <a:rPr lang="en-US" dirty="0"/>
              <a:t>Kingsolver, “High Tide in Tucson.” </a:t>
            </a:r>
            <a:endParaRPr lang="en-US" dirty="0" smtClean="0"/>
          </a:p>
          <a:p>
            <a:r>
              <a:rPr lang="en-US" dirty="0" smtClean="0"/>
              <a:t>Use the Word “antidote” in a lyrical sentence AND make a claim</a:t>
            </a:r>
            <a:r>
              <a:rPr lang="en-US" dirty="0"/>
              <a:t>: By using the word antidote, what does the author imply about the inability to feel for another? </a:t>
            </a:r>
          </a:p>
          <a:p>
            <a:pPr marL="0" indent="0">
              <a:buNone/>
            </a:pPr>
            <a:r>
              <a:rPr lang="en-US" dirty="0" smtClean="0"/>
              <a:t>2. PROMPT:</a:t>
            </a:r>
          </a:p>
          <a:p>
            <a:r>
              <a:rPr lang="en-US" smtClean="0"/>
              <a:t>Free-write</a:t>
            </a:r>
            <a:r>
              <a:rPr lang="en-US" dirty="0" smtClean="0"/>
              <a:t>: If we changed the word antidote to gift, what effect would it have on the meaning of the sentence?</a:t>
            </a:r>
            <a:endParaRPr lang="en-US" dirty="0"/>
          </a:p>
        </p:txBody>
      </p:sp>
    </p:spTree>
    <p:extLst>
      <p:ext uri="{BB962C8B-B14F-4D97-AF65-F5344CB8AC3E}">
        <p14:creationId xmlns:p14="http://schemas.microsoft.com/office/powerpoint/2010/main" val="36655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Exemplar</a:t>
            </a:r>
            <a:endParaRPr lang="en-US" dirty="0"/>
          </a:p>
        </p:txBody>
      </p:sp>
      <p:sp>
        <p:nvSpPr>
          <p:cNvPr id="3" name="Content Placeholder 2"/>
          <p:cNvSpPr>
            <a:spLocks noGrp="1"/>
          </p:cNvSpPr>
          <p:nvPr>
            <p:ph idx="1"/>
          </p:nvPr>
        </p:nvSpPr>
        <p:spPr/>
        <p:txBody>
          <a:bodyPr/>
          <a:lstStyle/>
          <a:p>
            <a:r>
              <a:rPr lang="en-US" dirty="0" smtClean="0"/>
              <a:t>Within a poisoned society where tears are disreputable social taboos, humanity needs a form of expression. The apathetic plague of indifference is a disease that prove most formidable. Kingsolver argues that art is the antidote. Visual stimulation opens the floodgates of the heart. When speech cannot supply the unspoken feelings we lock away, art become the evolving exhale that releases emotion and revives the numbness. </a:t>
            </a:r>
            <a:endParaRPr lang="en-US" dirty="0"/>
          </a:p>
        </p:txBody>
      </p:sp>
    </p:spTree>
    <p:extLst>
      <p:ext uri="{BB962C8B-B14F-4D97-AF65-F5344CB8AC3E}">
        <p14:creationId xmlns:p14="http://schemas.microsoft.com/office/powerpoint/2010/main" val="1779610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Prompts #3 &amp; 4</a:t>
            </a:r>
            <a:endParaRPr lang="en-US" dirty="0"/>
          </a:p>
        </p:txBody>
      </p:sp>
      <p:pic>
        <p:nvPicPr>
          <p:cNvPr id="5" name="Picture 4" descr="Screen shot 2013-10-03 at 5.15.5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0894" y="2667000"/>
            <a:ext cx="9237106" cy="2971800"/>
          </a:xfrm>
          <a:prstGeom prst="rect">
            <a:avLst/>
          </a:prstGeom>
        </p:spPr>
      </p:pic>
      <p:sp>
        <p:nvSpPr>
          <p:cNvPr id="6" name="TextBox 5"/>
          <p:cNvSpPr txBox="1"/>
          <p:nvPr/>
        </p:nvSpPr>
        <p:spPr>
          <a:xfrm>
            <a:off x="2370668" y="2010834"/>
            <a:ext cx="4209037" cy="461665"/>
          </a:xfrm>
          <a:prstGeom prst="rect">
            <a:avLst/>
          </a:prstGeom>
          <a:noFill/>
        </p:spPr>
        <p:txBody>
          <a:bodyPr wrap="none" rtlCol="0">
            <a:spAutoFit/>
          </a:bodyPr>
          <a:lstStyle/>
          <a:p>
            <a:r>
              <a:rPr lang="en-US" sz="2400" dirty="0"/>
              <a:t>3. Prompt One (four to six lines):</a:t>
            </a:r>
          </a:p>
        </p:txBody>
      </p:sp>
      <p:sp>
        <p:nvSpPr>
          <p:cNvPr id="3" name="TextBox 2"/>
          <p:cNvSpPr txBox="1"/>
          <p:nvPr/>
        </p:nvSpPr>
        <p:spPr>
          <a:xfrm>
            <a:off x="1905001" y="5638801"/>
            <a:ext cx="8305799" cy="1200329"/>
          </a:xfrm>
          <a:prstGeom prst="rect">
            <a:avLst/>
          </a:prstGeom>
          <a:noFill/>
        </p:spPr>
        <p:txBody>
          <a:bodyPr wrap="square" rtlCol="0">
            <a:spAutoFit/>
          </a:bodyPr>
          <a:lstStyle/>
          <a:p>
            <a:r>
              <a:rPr lang="en-US" dirty="0"/>
              <a:t>4. Change up! - Creative Prompt: Wiesel also relies on spare syntax, followed by imagery punctuated with alliteration. This time, craft just two sentences. Construct your own short, direct sentence, describing something mournful or shocking or surprising. Follow this with imagery and a poetic device of your own.</a:t>
            </a:r>
          </a:p>
        </p:txBody>
      </p:sp>
    </p:spTree>
    <p:extLst>
      <p:ext uri="{BB962C8B-B14F-4D97-AF65-F5344CB8AC3E}">
        <p14:creationId xmlns:p14="http://schemas.microsoft.com/office/powerpoint/2010/main" val="190278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Journal #’s</a:t>
            </a:r>
            <a:r>
              <a:rPr lang="en-US" dirty="0" smtClean="0"/>
              <a:t> 5 &amp; 6</a:t>
            </a:r>
            <a:endParaRPr lang="en-US" dirty="0"/>
          </a:p>
        </p:txBody>
      </p:sp>
      <p:sp>
        <p:nvSpPr>
          <p:cNvPr id="3" name="Content Placeholder 2"/>
          <p:cNvSpPr>
            <a:spLocks noGrp="1"/>
          </p:cNvSpPr>
          <p:nvPr>
            <p:ph idx="1"/>
          </p:nvPr>
        </p:nvSpPr>
        <p:spPr/>
        <p:txBody>
          <a:bodyPr>
            <a:normAutofit lnSpcReduction="10000"/>
          </a:bodyPr>
          <a:lstStyle/>
          <a:p>
            <a:r>
              <a:rPr lang="en-US" dirty="0"/>
              <a:t>As I watched, the sun broke weakly through, brightened the rich red of the fawns, and kindled the white spots.   - E.B. White,  “Twins”</a:t>
            </a:r>
          </a:p>
          <a:p>
            <a:r>
              <a:rPr lang="en-US" dirty="0"/>
              <a:t>5. What does the word </a:t>
            </a:r>
            <a:r>
              <a:rPr lang="en-US" u="sng" dirty="0"/>
              <a:t> kindled </a:t>
            </a:r>
            <a:r>
              <a:rPr lang="en-US" dirty="0"/>
              <a:t>imply? How does this verb suit the purpose of the sentence.   (A fawn is a baby deer).</a:t>
            </a:r>
          </a:p>
          <a:p>
            <a:r>
              <a:rPr lang="en-US" dirty="0"/>
              <a:t>(Free-Write / 4-6 Sentences). Consider: Claim, Data, Commentary.</a:t>
            </a:r>
          </a:p>
          <a:p>
            <a:r>
              <a:rPr lang="en-US" dirty="0"/>
              <a:t>I arise in the morning torn between a desire to improve the world and a desire to enjoy the world. This makes it hard to plan the day. - E.B. White</a:t>
            </a:r>
          </a:p>
          <a:p>
            <a:r>
              <a:rPr lang="en-US" dirty="0"/>
              <a:t>6. How does the word </a:t>
            </a:r>
            <a:r>
              <a:rPr lang="en-US" u="sng" dirty="0"/>
              <a:t>torn</a:t>
            </a:r>
            <a:r>
              <a:rPr lang="en-US" dirty="0"/>
              <a:t> function in the sentence?</a:t>
            </a:r>
          </a:p>
          <a:p>
            <a:r>
              <a:rPr lang="en-US" dirty="0"/>
              <a:t>(Free-Write / 4-6 Sentences). Consider: Claim, Data, Commentary.</a:t>
            </a:r>
          </a:p>
          <a:p>
            <a:endParaRPr lang="en-US" dirty="0"/>
          </a:p>
        </p:txBody>
      </p:sp>
    </p:spTree>
    <p:extLst>
      <p:ext uri="{BB962C8B-B14F-4D97-AF65-F5344CB8AC3E}">
        <p14:creationId xmlns:p14="http://schemas.microsoft.com/office/powerpoint/2010/main" val="160825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 #</a:t>
            </a:r>
            <a:r>
              <a:rPr lang="en-US" dirty="0" smtClean="0"/>
              <a:t>8</a:t>
            </a:r>
            <a:endParaRPr lang="en-US" dirty="0"/>
          </a:p>
        </p:txBody>
      </p:sp>
      <p:sp>
        <p:nvSpPr>
          <p:cNvPr id="3" name="Content Placeholder 2"/>
          <p:cNvSpPr>
            <a:spLocks noGrp="1"/>
          </p:cNvSpPr>
          <p:nvPr>
            <p:ph idx="1"/>
          </p:nvPr>
        </p:nvSpPr>
        <p:spPr/>
        <p:txBody>
          <a:bodyPr>
            <a:normAutofit/>
          </a:bodyPr>
          <a:lstStyle/>
          <a:p>
            <a:r>
              <a:rPr lang="en-US" dirty="0" smtClean="0"/>
              <a:t>For today’s Journal Prompt, we will go all-in RA.</a:t>
            </a:r>
          </a:p>
          <a:p>
            <a:r>
              <a:rPr lang="en-US" dirty="0" smtClean="0"/>
              <a:t>Prompt: </a:t>
            </a:r>
            <a:r>
              <a:rPr lang="en-US" dirty="0" err="1" smtClean="0"/>
              <a:t>Abuelo</a:t>
            </a:r>
            <a:r>
              <a:rPr lang="en-US" dirty="0" smtClean="0"/>
              <a:t>, under </a:t>
            </a:r>
            <a:r>
              <a:rPr lang="en-US" dirty="0" smtClean="0"/>
              <a:t>a bald lightbulb, under a ceiling dusty with flies, puffs his cigar and counts money soft and wrinkled as old Kleenex. </a:t>
            </a:r>
            <a:r>
              <a:rPr lang="en-US" dirty="0"/>
              <a:t> </a:t>
            </a:r>
            <a:r>
              <a:rPr lang="en-US" dirty="0" smtClean="0"/>
              <a:t>                              			</a:t>
            </a:r>
            <a:r>
              <a:rPr lang="en-US" dirty="0" smtClean="0"/>
              <a:t>– </a:t>
            </a:r>
            <a:r>
              <a:rPr lang="en-US" dirty="0" smtClean="0"/>
              <a:t>Sandra Cisneros, </a:t>
            </a:r>
            <a:r>
              <a:rPr lang="en-US" i="1" dirty="0" err="1" smtClean="0"/>
              <a:t>Tepeyac</a:t>
            </a:r>
            <a:endParaRPr lang="en-US" i="1" dirty="0" smtClean="0"/>
          </a:p>
          <a:p>
            <a:r>
              <a:rPr lang="en-US" dirty="0"/>
              <a:t>Write a 5-7 sentence claim </a:t>
            </a:r>
            <a:r>
              <a:rPr lang="en-US" dirty="0" smtClean="0"/>
              <a:t>paragraph: What </a:t>
            </a:r>
            <a:r>
              <a:rPr lang="en-US" dirty="0" smtClean="0"/>
              <a:t>rhetorical </a:t>
            </a:r>
            <a:r>
              <a:rPr lang="en-US" dirty="0" smtClean="0"/>
              <a:t>strategies does Cisneros use to reveal something about </a:t>
            </a:r>
            <a:r>
              <a:rPr lang="en-US" dirty="0" smtClean="0"/>
              <a:t>this </a:t>
            </a:r>
            <a:r>
              <a:rPr lang="en-US" dirty="0" smtClean="0"/>
              <a:t>character in her book?</a:t>
            </a:r>
          </a:p>
        </p:txBody>
      </p:sp>
    </p:spTree>
    <p:extLst>
      <p:ext uri="{BB962C8B-B14F-4D97-AF65-F5344CB8AC3E}">
        <p14:creationId xmlns:p14="http://schemas.microsoft.com/office/powerpoint/2010/main" val="191507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 #8</a:t>
            </a:r>
            <a:endParaRPr lang="en-US" dirty="0"/>
          </a:p>
        </p:txBody>
      </p:sp>
      <p:sp>
        <p:nvSpPr>
          <p:cNvPr id="3" name="Content Placeholder 2"/>
          <p:cNvSpPr>
            <a:spLocks noGrp="1"/>
          </p:cNvSpPr>
          <p:nvPr>
            <p:ph idx="1"/>
          </p:nvPr>
        </p:nvSpPr>
        <p:spPr>
          <a:xfrm>
            <a:off x="1789906" y="1524000"/>
            <a:ext cx="8610600" cy="5486400"/>
          </a:xfrm>
        </p:spPr>
        <p:txBody>
          <a:bodyPr>
            <a:normAutofit fontScale="85000" lnSpcReduction="20000"/>
          </a:bodyPr>
          <a:lstStyle/>
          <a:p>
            <a:r>
              <a:rPr lang="en-US" dirty="0" err="1" smtClean="0"/>
              <a:t>Abuelo</a:t>
            </a:r>
            <a:r>
              <a:rPr lang="en-US" dirty="0" smtClean="0"/>
              <a:t> under a bald </a:t>
            </a:r>
            <a:r>
              <a:rPr lang="en-US" dirty="0" err="1" smtClean="0"/>
              <a:t>lightbulb</a:t>
            </a:r>
            <a:r>
              <a:rPr lang="en-US" dirty="0" smtClean="0"/>
              <a:t>, under a ceiling dusty with flies, puffs his cigar and counts money soft and wrinkled as old Kleenex. – Sandra Cisneros, </a:t>
            </a:r>
            <a:r>
              <a:rPr lang="en-US" i="1" dirty="0" err="1" smtClean="0"/>
              <a:t>Tepeyac</a:t>
            </a:r>
            <a:endParaRPr lang="en-US" i="1" dirty="0" smtClean="0"/>
          </a:p>
          <a:p>
            <a:r>
              <a:rPr lang="en-US" dirty="0" smtClean="0"/>
              <a:t>Write a claim paragraph. What rhetorical strategies does Cisneros use to reveal something about this character in her book?</a:t>
            </a:r>
          </a:p>
          <a:p>
            <a:r>
              <a:rPr lang="en-US" b="1" dirty="0" smtClean="0"/>
              <a:t>Purpose: Cisneros uses imagery to objects to personify </a:t>
            </a:r>
            <a:r>
              <a:rPr lang="en-US" b="1" dirty="0" err="1" smtClean="0"/>
              <a:t>Abuelo</a:t>
            </a:r>
            <a:r>
              <a:rPr lang="en-US" b="1" dirty="0" smtClean="0"/>
              <a:t> (grandfather) as well as serving as tone for his obsession with money.</a:t>
            </a:r>
          </a:p>
          <a:p>
            <a:r>
              <a:rPr lang="en-US" dirty="0" smtClean="0"/>
              <a:t>Strategies: </a:t>
            </a:r>
            <a:r>
              <a:rPr lang="en-US" b="1" dirty="0" smtClean="0"/>
              <a:t>Imagery</a:t>
            </a:r>
            <a:r>
              <a:rPr lang="en-US" dirty="0" smtClean="0"/>
              <a:t> fuels several </a:t>
            </a:r>
            <a:r>
              <a:rPr lang="en-US" b="1" dirty="0" smtClean="0"/>
              <a:t>Poetic Devices - Repetition (anaphora)</a:t>
            </a:r>
            <a:r>
              <a:rPr lang="en-US" dirty="0" smtClean="0"/>
              <a:t> with </a:t>
            </a:r>
            <a:r>
              <a:rPr lang="en-US" b="1" dirty="0" smtClean="0"/>
              <a:t>Asyndeton</a:t>
            </a:r>
            <a:r>
              <a:rPr lang="en-US" dirty="0" smtClean="0"/>
              <a:t> – emphasizes he has done this several times, both a </a:t>
            </a:r>
            <a:r>
              <a:rPr lang="en-US" b="1" dirty="0" smtClean="0"/>
              <a:t>Metaphor</a:t>
            </a:r>
            <a:r>
              <a:rPr lang="en-US" dirty="0" smtClean="0"/>
              <a:t> and a </a:t>
            </a:r>
            <a:r>
              <a:rPr lang="en-US" b="1" dirty="0" smtClean="0"/>
              <a:t>Simile</a:t>
            </a:r>
            <a:r>
              <a:rPr lang="en-US" dirty="0" smtClean="0"/>
              <a:t> put you in the room, giving it a </a:t>
            </a:r>
            <a:r>
              <a:rPr lang="en-US" b="1" dirty="0" smtClean="0"/>
              <a:t>Used-up</a:t>
            </a:r>
            <a:r>
              <a:rPr lang="en-US" dirty="0" smtClean="0"/>
              <a:t> maybe even </a:t>
            </a:r>
            <a:r>
              <a:rPr lang="en-US" b="1" dirty="0" smtClean="0"/>
              <a:t>Melancholy Tone. </a:t>
            </a:r>
            <a:r>
              <a:rPr lang="en-US" dirty="0" smtClean="0"/>
              <a:t>Without a physical description of the character, your mind is free to supply its own through </a:t>
            </a:r>
            <a:r>
              <a:rPr lang="en-US" b="1" dirty="0" smtClean="0"/>
              <a:t>Allusions: </a:t>
            </a:r>
            <a:r>
              <a:rPr lang="en-US" dirty="0" smtClean="0"/>
              <a:t>“Bald </a:t>
            </a:r>
            <a:r>
              <a:rPr lang="en-US" dirty="0" err="1" smtClean="0"/>
              <a:t>lightbulb</a:t>
            </a:r>
            <a:r>
              <a:rPr lang="en-US" dirty="0" smtClean="0"/>
              <a:t>” / Bald Man, “Dusty,” “Soft,” “Wrinkled,” “Old” – each object </a:t>
            </a:r>
            <a:r>
              <a:rPr lang="en-US" b="1" dirty="0" smtClean="0"/>
              <a:t>Personified</a:t>
            </a:r>
            <a:r>
              <a:rPr lang="en-US" dirty="0" smtClean="0"/>
              <a:t> into a perfect image of Grandpa. The cigar he smokes to give himself masculine authority. But the crummy room and soft money make him a pathetic, even tragic figure.</a:t>
            </a:r>
          </a:p>
        </p:txBody>
      </p:sp>
    </p:spTree>
    <p:extLst>
      <p:ext uri="{BB962C8B-B14F-4D97-AF65-F5344CB8AC3E}">
        <p14:creationId xmlns:p14="http://schemas.microsoft.com/office/powerpoint/2010/main" val="134337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Exemplar (5 Sentences)</a:t>
            </a:r>
            <a:endParaRPr lang="en-US" dirty="0"/>
          </a:p>
        </p:txBody>
      </p:sp>
      <p:sp>
        <p:nvSpPr>
          <p:cNvPr id="3" name="Content Placeholder 2"/>
          <p:cNvSpPr>
            <a:spLocks noGrp="1"/>
          </p:cNvSpPr>
          <p:nvPr>
            <p:ph idx="1"/>
          </p:nvPr>
        </p:nvSpPr>
        <p:spPr>
          <a:xfrm>
            <a:off x="449180" y="1690688"/>
            <a:ext cx="11085094" cy="5486400"/>
          </a:xfrm>
        </p:spPr>
        <p:txBody>
          <a:bodyPr>
            <a:normAutofit/>
          </a:bodyPr>
          <a:lstStyle/>
          <a:p>
            <a:pPr lvl="1"/>
            <a:r>
              <a:rPr lang="en-US" dirty="0" smtClean="0"/>
              <a:t>     Through </a:t>
            </a:r>
            <a:r>
              <a:rPr lang="en-US" dirty="0" smtClean="0"/>
              <a:t>the use </a:t>
            </a:r>
            <a:r>
              <a:rPr lang="en-US" dirty="0" smtClean="0"/>
              <a:t>of imagery and poetic devices, Cisneros </a:t>
            </a:r>
            <a:r>
              <a:rPr lang="en-US" dirty="0" smtClean="0"/>
              <a:t>alludes </a:t>
            </a:r>
            <a:r>
              <a:rPr lang="en-US" dirty="0" smtClean="0"/>
              <a:t>to the age, appearance, and status of her character. In the beginning of the sentence, Cisneros illustrates a “bald </a:t>
            </a:r>
            <a:r>
              <a:rPr lang="en-US" dirty="0" err="1" smtClean="0"/>
              <a:t>lightbulb</a:t>
            </a:r>
            <a:r>
              <a:rPr lang="en-US" dirty="0" smtClean="0"/>
              <a:t>” as an attempt to make the reader imagine </a:t>
            </a:r>
            <a:r>
              <a:rPr lang="en-US" dirty="0" err="1" smtClean="0"/>
              <a:t>Abuelo</a:t>
            </a:r>
            <a:r>
              <a:rPr lang="en-US" dirty="0" smtClean="0"/>
              <a:t> (grandfather in Spanish) as a bald old man. She moves on to describing the ceiling as “dusty with flies,” a metaphor meant to call attention to the age and poor status of the room </a:t>
            </a:r>
            <a:r>
              <a:rPr lang="en-US" dirty="0" err="1" smtClean="0"/>
              <a:t>Abuelo</a:t>
            </a:r>
            <a:r>
              <a:rPr lang="en-US" dirty="0" smtClean="0"/>
              <a:t> resides in, which works as a strategy to alter the image of </a:t>
            </a:r>
            <a:r>
              <a:rPr lang="en-US" dirty="0" err="1" smtClean="0"/>
              <a:t>Abuelo</a:t>
            </a:r>
            <a:r>
              <a:rPr lang="en-US" dirty="0" smtClean="0"/>
              <a:t> further – a poor, dusty, </a:t>
            </a:r>
            <a:r>
              <a:rPr lang="en-US" dirty="0" smtClean="0"/>
              <a:t>bald </a:t>
            </a:r>
            <a:r>
              <a:rPr lang="en-US" dirty="0" smtClean="0"/>
              <a:t>old man. Finally, Cisneros includes the simile, “money soft and wrinkled as Kleenex,” to once again call attention to </a:t>
            </a:r>
            <a:r>
              <a:rPr lang="en-US" dirty="0" err="1" smtClean="0"/>
              <a:t>Abuelo’s</a:t>
            </a:r>
            <a:r>
              <a:rPr lang="en-US" dirty="0" smtClean="0"/>
              <a:t> age and economic situation. The word wrinkled is the more obvious of the two descriptions, yet money that is soft has been touched a lot; this sort of description works to make the reader wonder how many times </a:t>
            </a:r>
            <a:r>
              <a:rPr lang="en-US" dirty="0" err="1" smtClean="0"/>
              <a:t>Abuelo</a:t>
            </a:r>
            <a:r>
              <a:rPr lang="en-US" dirty="0" smtClean="0"/>
              <a:t> has touched and counted the money, either out of anxiety or obsession.</a:t>
            </a:r>
            <a:endParaRPr lang="en-US" dirty="0"/>
          </a:p>
        </p:txBody>
      </p:sp>
    </p:spTree>
    <p:extLst>
      <p:ext uri="{BB962C8B-B14F-4D97-AF65-F5344CB8AC3E}">
        <p14:creationId xmlns:p14="http://schemas.microsoft.com/office/powerpoint/2010/main" val="801452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853</Words>
  <Application>Microsoft Macintosh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Arial</vt:lpstr>
      <vt:lpstr>Office Theme</vt:lpstr>
      <vt:lpstr>Journal Exercises</vt:lpstr>
      <vt:lpstr>Journal Prompts #1, 2</vt:lpstr>
      <vt:lpstr>Student Exemplar</vt:lpstr>
      <vt:lpstr>Journal Prompts #3 &amp; 4</vt:lpstr>
      <vt:lpstr>Journal #’s 5 &amp; 6</vt:lpstr>
      <vt:lpstr>Journal Prompt #8</vt:lpstr>
      <vt:lpstr>Journal Prompt #8</vt:lpstr>
      <vt:lpstr>Exemplar (5 Sentences)</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Exercises</dc:title>
  <dc:creator>Microsoft Office User</dc:creator>
  <cp:lastModifiedBy>Microsoft Office User</cp:lastModifiedBy>
  <cp:revision>3</cp:revision>
  <dcterms:created xsi:type="dcterms:W3CDTF">2018-01-10T20:19:50Z</dcterms:created>
  <dcterms:modified xsi:type="dcterms:W3CDTF">2018-01-26T18:26:13Z</dcterms:modified>
</cp:coreProperties>
</file>