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9"/>
    <p:restoredTop sz="94695"/>
  </p:normalViewPr>
  <p:slideViewPr>
    <p:cSldViewPr snapToGrid="0" snapToObjects="1">
      <p:cViewPr varScale="1">
        <p:scale>
          <a:sx n="80" d="100"/>
          <a:sy n="80" d="100"/>
        </p:scale>
        <p:origin x="224"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7005CB-9B7E-C242-862C-BF0F1C5AEE59}" type="datetimeFigureOut">
              <a:rPr lang="en-US" smtClean="0"/>
              <a:t>1/19/18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24CC22-4BA6-A94F-BFD7-C6D7D373A9CF}" type="slidenum">
              <a:rPr lang="en-US" smtClean="0"/>
              <a:t>‹#›</a:t>
            </a:fld>
            <a:endParaRPr lang="en-US"/>
          </a:p>
        </p:txBody>
      </p:sp>
    </p:spTree>
    <p:extLst>
      <p:ext uri="{BB962C8B-B14F-4D97-AF65-F5344CB8AC3E}">
        <p14:creationId xmlns:p14="http://schemas.microsoft.com/office/powerpoint/2010/main" val="1965079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9D9F55-BF89-4843-8D20-97192FF65EEA}" type="slidenum">
              <a:rPr lang="en-US" smtClean="0"/>
              <a:t>4</a:t>
            </a:fld>
            <a:endParaRPr lang="en-US"/>
          </a:p>
        </p:txBody>
      </p:sp>
    </p:spTree>
    <p:extLst>
      <p:ext uri="{BB962C8B-B14F-4D97-AF65-F5344CB8AC3E}">
        <p14:creationId xmlns:p14="http://schemas.microsoft.com/office/powerpoint/2010/main" val="941073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A639EB-75C9-9544-A4BE-A1AAFA8B01E7}" type="datetimeFigureOut">
              <a:rPr lang="en-US" smtClean="0"/>
              <a:t>1/19/18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556468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639EB-75C9-9544-A4BE-A1AAFA8B01E7}" type="datetimeFigureOut">
              <a:rPr lang="en-US" smtClean="0"/>
              <a:t>1/19/18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2047501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639EB-75C9-9544-A4BE-A1AAFA8B01E7}" type="datetimeFigureOut">
              <a:rPr lang="en-US" smtClean="0"/>
              <a:t>1/19/18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077482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639EB-75C9-9544-A4BE-A1AAFA8B01E7}" type="datetimeFigureOut">
              <a:rPr lang="en-US" smtClean="0"/>
              <a:t>1/19/18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06525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A639EB-75C9-9544-A4BE-A1AAFA8B01E7}" type="datetimeFigureOut">
              <a:rPr lang="en-US" smtClean="0"/>
              <a:t>1/19/18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5857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A639EB-75C9-9544-A4BE-A1AAFA8B01E7}" type="datetimeFigureOut">
              <a:rPr lang="en-US" smtClean="0"/>
              <a:t>1/19/18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89240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A639EB-75C9-9544-A4BE-A1AAFA8B01E7}" type="datetimeFigureOut">
              <a:rPr lang="en-US" smtClean="0"/>
              <a:t>1/19/18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33516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A639EB-75C9-9544-A4BE-A1AAFA8B01E7}" type="datetimeFigureOut">
              <a:rPr lang="en-US" smtClean="0"/>
              <a:t>1/19/18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203791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639EB-75C9-9544-A4BE-A1AAFA8B01E7}" type="datetimeFigureOut">
              <a:rPr lang="en-US" smtClean="0"/>
              <a:t>1/19/18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99090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639EB-75C9-9544-A4BE-A1AAFA8B01E7}" type="datetimeFigureOut">
              <a:rPr lang="en-US" smtClean="0"/>
              <a:t>1/19/18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377408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639EB-75C9-9544-A4BE-A1AAFA8B01E7}" type="datetimeFigureOut">
              <a:rPr lang="en-US" smtClean="0"/>
              <a:t>1/19/18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3D8B5-7B71-4E4B-8B00-76BDEBEBC8C0}" type="slidenum">
              <a:rPr lang="en-US" smtClean="0"/>
              <a:t>‹#›</a:t>
            </a:fld>
            <a:endParaRPr lang="en-US"/>
          </a:p>
        </p:txBody>
      </p:sp>
    </p:spTree>
    <p:extLst>
      <p:ext uri="{BB962C8B-B14F-4D97-AF65-F5344CB8AC3E}">
        <p14:creationId xmlns:p14="http://schemas.microsoft.com/office/powerpoint/2010/main" val="15832313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639EB-75C9-9544-A4BE-A1AAFA8B01E7}" type="datetimeFigureOut">
              <a:rPr lang="en-US" smtClean="0"/>
              <a:t>1/19/18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3D8B5-7B71-4E4B-8B00-76BDEBEBC8C0}" type="slidenum">
              <a:rPr lang="en-US" smtClean="0"/>
              <a:t>‹#›</a:t>
            </a:fld>
            <a:endParaRPr lang="en-US"/>
          </a:p>
        </p:txBody>
      </p:sp>
    </p:spTree>
    <p:extLst>
      <p:ext uri="{BB962C8B-B14F-4D97-AF65-F5344CB8AC3E}">
        <p14:creationId xmlns:p14="http://schemas.microsoft.com/office/powerpoint/2010/main" val="903960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Exercises</a:t>
            </a:r>
            <a:endParaRPr lang="en-US" dirty="0"/>
          </a:p>
        </p:txBody>
      </p:sp>
      <p:sp>
        <p:nvSpPr>
          <p:cNvPr id="3" name="Content Placeholder 2"/>
          <p:cNvSpPr>
            <a:spLocks noGrp="1"/>
          </p:cNvSpPr>
          <p:nvPr>
            <p:ph idx="1"/>
          </p:nvPr>
        </p:nvSpPr>
        <p:spPr>
          <a:xfrm>
            <a:off x="1905000" y="1735138"/>
            <a:ext cx="8382000" cy="4589462"/>
          </a:xfrm>
        </p:spPr>
        <p:txBody>
          <a:bodyPr>
            <a:normAutofit fontScale="92500" lnSpcReduction="20000"/>
          </a:bodyPr>
          <a:lstStyle/>
          <a:p>
            <a:r>
              <a:rPr lang="en-US" dirty="0" smtClean="0"/>
              <a:t>We will be doing a number of exercises that will serve as skill-building for a variety reasons. In order to do well on these exercises, you must:</a:t>
            </a:r>
          </a:p>
          <a:p>
            <a:r>
              <a:rPr lang="en-US" dirty="0" smtClean="0"/>
              <a:t>Turn in each one upon completion. There will be two per sessions.</a:t>
            </a:r>
          </a:p>
          <a:p>
            <a:r>
              <a:rPr lang="en-US" dirty="0" smtClean="0"/>
              <a:t>Date and number each exercise at the top of your page.</a:t>
            </a:r>
          </a:p>
          <a:p>
            <a:r>
              <a:rPr lang="en-US" dirty="0" smtClean="0"/>
              <a:t>Unless noted, answer each question in </a:t>
            </a:r>
            <a:r>
              <a:rPr lang="en-US" u="sng" dirty="0" smtClean="0"/>
              <a:t>four to six well-crafted sentences</a:t>
            </a:r>
            <a:r>
              <a:rPr lang="en-US" dirty="0" smtClean="0"/>
              <a:t>.</a:t>
            </a:r>
          </a:p>
          <a:p>
            <a:r>
              <a:rPr lang="en-US" dirty="0" smtClean="0"/>
              <a:t> Use a pen. Write neatly.</a:t>
            </a:r>
          </a:p>
          <a:p>
            <a:r>
              <a:rPr lang="en-US" dirty="0" smtClean="0"/>
              <a:t>Create a claim, use data/evidence, analyze comprehensively. </a:t>
            </a:r>
          </a:p>
          <a:p>
            <a:r>
              <a:rPr lang="en-US" smtClean="0"/>
              <a:t>Write lyrically, crafting your own voice in your writing.</a:t>
            </a:r>
            <a:endParaRPr lang="en-US" dirty="0" smtClean="0"/>
          </a:p>
        </p:txBody>
      </p:sp>
    </p:spTree>
    <p:extLst>
      <p:ext uri="{BB962C8B-B14F-4D97-AF65-F5344CB8AC3E}">
        <p14:creationId xmlns:p14="http://schemas.microsoft.com/office/powerpoint/2010/main" val="1279031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Prompts #1, 2</a:t>
            </a:r>
            <a:endParaRPr lang="en-US" dirty="0"/>
          </a:p>
        </p:txBody>
      </p:sp>
      <p:sp>
        <p:nvSpPr>
          <p:cNvPr id="3" name="Content Placeholder 2"/>
          <p:cNvSpPr>
            <a:spLocks noGrp="1"/>
          </p:cNvSpPr>
          <p:nvPr>
            <p:ph idx="1"/>
          </p:nvPr>
        </p:nvSpPr>
        <p:spPr>
          <a:xfrm>
            <a:off x="2057400" y="1905000"/>
            <a:ext cx="7543800" cy="4724400"/>
          </a:xfrm>
        </p:spPr>
        <p:txBody>
          <a:bodyPr>
            <a:normAutofit fontScale="92500" lnSpcReduction="20000"/>
          </a:bodyPr>
          <a:lstStyle/>
          <a:p>
            <a:r>
              <a:rPr lang="en-US" dirty="0" smtClean="0"/>
              <a:t>Lyrical: expressing the writer’s emotion in an imaginative and beautiful way.</a:t>
            </a:r>
          </a:p>
          <a:p>
            <a:pPr marL="0" indent="0">
              <a:buNone/>
            </a:pPr>
            <a:r>
              <a:rPr lang="en-US" dirty="0" smtClean="0"/>
              <a:t>1. PROMPT</a:t>
            </a:r>
            <a:r>
              <a:rPr lang="en-US" dirty="0"/>
              <a:t>: </a:t>
            </a:r>
            <a:endParaRPr lang="en-US" dirty="0" smtClean="0"/>
          </a:p>
          <a:p>
            <a:pPr marL="0" indent="0">
              <a:buNone/>
            </a:pPr>
            <a:r>
              <a:rPr lang="en-US" dirty="0"/>
              <a:t>	</a:t>
            </a:r>
            <a:r>
              <a:rPr lang="en-US" dirty="0" smtClean="0"/>
              <a:t>“</a:t>
            </a:r>
            <a:r>
              <a:rPr lang="en-US" dirty="0"/>
              <a:t>Art is the antidote that can call us back from the edge of numbness, restoring the ability to feel for another.” </a:t>
            </a:r>
            <a:r>
              <a:rPr lang="en-US" dirty="0" smtClean="0"/>
              <a:t>– Barbara </a:t>
            </a:r>
            <a:r>
              <a:rPr lang="en-US" dirty="0"/>
              <a:t>Kingsolver, “High Tide in Tucson.” </a:t>
            </a:r>
            <a:endParaRPr lang="en-US" dirty="0" smtClean="0"/>
          </a:p>
          <a:p>
            <a:r>
              <a:rPr lang="en-US" dirty="0" smtClean="0"/>
              <a:t>Use the Word “antidote” in a lyrical sentence AND make a claim</a:t>
            </a:r>
            <a:r>
              <a:rPr lang="en-US" dirty="0"/>
              <a:t>: By using the word antidote, what does the author imply about the inability to feel for another? </a:t>
            </a:r>
          </a:p>
          <a:p>
            <a:pPr marL="0" indent="0">
              <a:buNone/>
            </a:pPr>
            <a:r>
              <a:rPr lang="en-US" dirty="0" smtClean="0"/>
              <a:t>2. PROMPT:</a:t>
            </a:r>
          </a:p>
          <a:p>
            <a:r>
              <a:rPr lang="en-US" smtClean="0"/>
              <a:t>Free-write</a:t>
            </a:r>
            <a:r>
              <a:rPr lang="en-US" dirty="0" smtClean="0"/>
              <a:t>: If we changed the word antidote to gift, what effect would it have on the meaning of the sentence?</a:t>
            </a:r>
            <a:endParaRPr lang="en-US" dirty="0"/>
          </a:p>
        </p:txBody>
      </p:sp>
    </p:spTree>
    <p:extLst>
      <p:ext uri="{BB962C8B-B14F-4D97-AF65-F5344CB8AC3E}">
        <p14:creationId xmlns:p14="http://schemas.microsoft.com/office/powerpoint/2010/main" val="36655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Exemplar</a:t>
            </a:r>
            <a:endParaRPr lang="en-US" dirty="0"/>
          </a:p>
        </p:txBody>
      </p:sp>
      <p:sp>
        <p:nvSpPr>
          <p:cNvPr id="3" name="Content Placeholder 2"/>
          <p:cNvSpPr>
            <a:spLocks noGrp="1"/>
          </p:cNvSpPr>
          <p:nvPr>
            <p:ph idx="1"/>
          </p:nvPr>
        </p:nvSpPr>
        <p:spPr/>
        <p:txBody>
          <a:bodyPr/>
          <a:lstStyle/>
          <a:p>
            <a:r>
              <a:rPr lang="en-US" dirty="0" smtClean="0"/>
              <a:t>Within a poisoned society where tears are disreputable social taboos, humanity needs a form of expression. The apathetic plague of indifference is a disease that prove most formidable. Kingsolver argues that art is the antidote. Visual stimulation opens the floodgates of the heart. When speech cannot supply the unspoken feelings we lock away, art become the evolving exhale that releases emotion and revives the numbness. </a:t>
            </a:r>
            <a:endParaRPr lang="en-US" dirty="0"/>
          </a:p>
        </p:txBody>
      </p:sp>
    </p:spTree>
    <p:extLst>
      <p:ext uri="{BB962C8B-B14F-4D97-AF65-F5344CB8AC3E}">
        <p14:creationId xmlns:p14="http://schemas.microsoft.com/office/powerpoint/2010/main" val="1779610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Prompts #3 &amp; 4</a:t>
            </a:r>
            <a:endParaRPr lang="en-US" dirty="0"/>
          </a:p>
        </p:txBody>
      </p:sp>
      <p:pic>
        <p:nvPicPr>
          <p:cNvPr id="5" name="Picture 4" descr="Screen shot 2013-10-03 at 5.15.5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0894" y="2667000"/>
            <a:ext cx="9237106" cy="2971800"/>
          </a:xfrm>
          <a:prstGeom prst="rect">
            <a:avLst/>
          </a:prstGeom>
        </p:spPr>
      </p:pic>
      <p:sp>
        <p:nvSpPr>
          <p:cNvPr id="6" name="TextBox 5"/>
          <p:cNvSpPr txBox="1"/>
          <p:nvPr/>
        </p:nvSpPr>
        <p:spPr>
          <a:xfrm>
            <a:off x="2370668" y="2010834"/>
            <a:ext cx="4209037" cy="461665"/>
          </a:xfrm>
          <a:prstGeom prst="rect">
            <a:avLst/>
          </a:prstGeom>
          <a:noFill/>
        </p:spPr>
        <p:txBody>
          <a:bodyPr wrap="none" rtlCol="0">
            <a:spAutoFit/>
          </a:bodyPr>
          <a:lstStyle/>
          <a:p>
            <a:r>
              <a:rPr lang="en-US" sz="2400" dirty="0"/>
              <a:t>3. Prompt One (four to six lines):</a:t>
            </a:r>
          </a:p>
        </p:txBody>
      </p:sp>
      <p:sp>
        <p:nvSpPr>
          <p:cNvPr id="3" name="TextBox 2"/>
          <p:cNvSpPr txBox="1"/>
          <p:nvPr/>
        </p:nvSpPr>
        <p:spPr>
          <a:xfrm>
            <a:off x="1905001" y="5638801"/>
            <a:ext cx="8305799" cy="1200329"/>
          </a:xfrm>
          <a:prstGeom prst="rect">
            <a:avLst/>
          </a:prstGeom>
          <a:noFill/>
        </p:spPr>
        <p:txBody>
          <a:bodyPr wrap="square" rtlCol="0">
            <a:spAutoFit/>
          </a:bodyPr>
          <a:lstStyle/>
          <a:p>
            <a:r>
              <a:rPr lang="en-US" dirty="0"/>
              <a:t>4. Change up! - Creative Prompt: Wiesel also relies on spare syntax, followed by imagery punctuated with alliteration. This time, craft just two sentences. Construct your own short, direct sentence, describing something mournful or shocking or surprising. Follow this with imagery and a poetic device of your own.</a:t>
            </a:r>
          </a:p>
        </p:txBody>
      </p:sp>
    </p:spTree>
    <p:extLst>
      <p:ext uri="{BB962C8B-B14F-4D97-AF65-F5344CB8AC3E}">
        <p14:creationId xmlns:p14="http://schemas.microsoft.com/office/powerpoint/2010/main" val="190278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Journal #’s</a:t>
            </a:r>
            <a:r>
              <a:rPr lang="en-US" dirty="0" smtClean="0"/>
              <a:t> 5 &amp; 6</a:t>
            </a:r>
            <a:endParaRPr lang="en-US" dirty="0"/>
          </a:p>
        </p:txBody>
      </p:sp>
      <p:sp>
        <p:nvSpPr>
          <p:cNvPr id="3" name="Content Placeholder 2"/>
          <p:cNvSpPr>
            <a:spLocks noGrp="1"/>
          </p:cNvSpPr>
          <p:nvPr>
            <p:ph idx="1"/>
          </p:nvPr>
        </p:nvSpPr>
        <p:spPr/>
        <p:txBody>
          <a:bodyPr>
            <a:normAutofit lnSpcReduction="10000"/>
          </a:bodyPr>
          <a:lstStyle/>
          <a:p>
            <a:r>
              <a:rPr lang="en-US" dirty="0"/>
              <a:t>As I watched, the sun broke weakly through, brightened the rich red of the fawns, and kindled the white spots.   - E.B. White,  “Twins”</a:t>
            </a:r>
          </a:p>
          <a:p>
            <a:r>
              <a:rPr lang="en-US" dirty="0"/>
              <a:t>5. What does the word </a:t>
            </a:r>
            <a:r>
              <a:rPr lang="en-US" u="sng" dirty="0"/>
              <a:t> kindled </a:t>
            </a:r>
            <a:r>
              <a:rPr lang="en-US" dirty="0"/>
              <a:t>imply? How does this verb suit the purpose of the sentence.   (A fawn is a baby deer).</a:t>
            </a:r>
          </a:p>
          <a:p>
            <a:r>
              <a:rPr lang="en-US" dirty="0"/>
              <a:t>(Free-Write / 4-6 Sentences). Consider: Claim, Data, Commentary.</a:t>
            </a:r>
          </a:p>
          <a:p>
            <a:r>
              <a:rPr lang="en-US" dirty="0"/>
              <a:t>I arise in the morning torn between a desire to improve the world and a desire to enjoy the world. This makes it hard to plan the day. - E.B. White</a:t>
            </a:r>
          </a:p>
          <a:p>
            <a:r>
              <a:rPr lang="en-US" dirty="0"/>
              <a:t>6. How does the word </a:t>
            </a:r>
            <a:r>
              <a:rPr lang="en-US" u="sng" dirty="0"/>
              <a:t>torn</a:t>
            </a:r>
            <a:r>
              <a:rPr lang="en-US" dirty="0"/>
              <a:t> function in the sentence?</a:t>
            </a:r>
          </a:p>
          <a:p>
            <a:r>
              <a:rPr lang="en-US" dirty="0"/>
              <a:t>(Free-Write / 4-6 Sentences). Consider: Claim, Data, Commentary.</a:t>
            </a:r>
          </a:p>
          <a:p>
            <a:endParaRPr lang="en-US" dirty="0"/>
          </a:p>
        </p:txBody>
      </p:sp>
    </p:spTree>
    <p:extLst>
      <p:ext uri="{BB962C8B-B14F-4D97-AF65-F5344CB8AC3E}">
        <p14:creationId xmlns:p14="http://schemas.microsoft.com/office/powerpoint/2010/main" val="1608250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413</Words>
  <Application>Microsoft Macintosh PowerPoint</Application>
  <PresentationFormat>Widescreen</PresentationFormat>
  <Paragraphs>28</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Calibri Light</vt:lpstr>
      <vt:lpstr>Arial</vt:lpstr>
      <vt:lpstr>Office Theme</vt:lpstr>
      <vt:lpstr>Journal Exercises</vt:lpstr>
      <vt:lpstr>Journal Prompts #1, 2</vt:lpstr>
      <vt:lpstr>Student Exemplar</vt:lpstr>
      <vt:lpstr>Journal Prompts #3 &amp; 4</vt:lpstr>
      <vt:lpstr>Journal #’s 5 &amp; 6</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Exercises</dc:title>
  <dc:creator>Microsoft Office User</dc:creator>
  <cp:lastModifiedBy>Microsoft Office User</cp:lastModifiedBy>
  <cp:revision>2</cp:revision>
  <dcterms:created xsi:type="dcterms:W3CDTF">2018-01-10T20:19:50Z</dcterms:created>
  <dcterms:modified xsi:type="dcterms:W3CDTF">2018-01-19T17:54:41Z</dcterms:modified>
</cp:coreProperties>
</file>