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63" r:id="rId5"/>
    <p:sldId id="265" r:id="rId6"/>
    <p:sldId id="259"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90" autoAdjust="0"/>
    <p:restoredTop sz="83752" autoAdjust="0"/>
  </p:normalViewPr>
  <p:slideViewPr>
    <p:cSldViewPr snapToGrid="0" snapToObjects="1">
      <p:cViewPr>
        <p:scale>
          <a:sx n="100" d="100"/>
          <a:sy n="100" d="100"/>
        </p:scale>
        <p:origin x="672" y="208"/>
      </p:cViewPr>
      <p:guideLst>
        <p:guide orient="horz" pos="2160"/>
        <p:guide pos="2880"/>
      </p:guideLst>
    </p:cSldViewPr>
  </p:slideViewPr>
  <p:outlineViewPr>
    <p:cViewPr>
      <p:scale>
        <a:sx n="33" d="100"/>
        <a:sy n="33" d="100"/>
      </p:scale>
      <p:origin x="0" y="21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0E946C48-7A8C-DE4E-A6EC-9F38B497A4F9}" type="datetimeFigureOut">
              <a:rPr lang="en-US" smtClean="0"/>
              <a:t>5/4/17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46C48-7A8C-DE4E-A6EC-9F38B497A4F9}" type="datetimeFigureOut">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E946C48-7A8C-DE4E-A6EC-9F38B497A4F9}" type="datetimeFigureOut">
              <a:rPr lang="en-US" smtClean="0"/>
              <a:t>5/4/17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2C2FC-0031-F14E-A38B-A1806C41D0D8}"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E946C48-7A8C-DE4E-A6EC-9F38B497A4F9}" type="datetimeFigureOut">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946C48-7A8C-DE4E-A6EC-9F38B497A4F9}" type="datetimeFigureOut">
              <a:rPr lang="en-US" smtClean="0"/>
              <a:t>5/4/17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0E946C48-7A8C-DE4E-A6EC-9F38B497A4F9}" type="datetimeFigureOut">
              <a:rPr lang="en-US" smtClean="0"/>
              <a:t>5/4/17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6702C2FC-0031-F14E-A38B-A1806C41D0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Lang</a:t>
            </a:r>
            <a:endParaRPr lang="en-US" dirty="0"/>
          </a:p>
        </p:txBody>
      </p:sp>
      <p:sp>
        <p:nvSpPr>
          <p:cNvPr id="3" name="Subtitle 2"/>
          <p:cNvSpPr>
            <a:spLocks noGrp="1"/>
          </p:cNvSpPr>
          <p:nvPr>
            <p:ph type="subTitle" idx="1"/>
          </p:nvPr>
        </p:nvSpPr>
        <p:spPr/>
        <p:txBody>
          <a:bodyPr/>
          <a:lstStyle/>
          <a:p>
            <a:r>
              <a:rPr lang="en-US" dirty="0" smtClean="0"/>
              <a:t>Synthesis Test</a:t>
            </a:r>
            <a:endParaRPr lang="en-US" dirty="0"/>
          </a:p>
        </p:txBody>
      </p:sp>
    </p:spTree>
    <p:extLst>
      <p:ext uri="{BB962C8B-B14F-4D97-AF65-F5344CB8AC3E}">
        <p14:creationId xmlns:p14="http://schemas.microsoft.com/office/powerpoint/2010/main" val="3438341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lstStyle/>
          <a:p>
            <a:r>
              <a:rPr lang="en-US" dirty="0" smtClean="0"/>
              <a:t>40 minutes</a:t>
            </a:r>
          </a:p>
          <a:p>
            <a:r>
              <a:rPr lang="en-US" dirty="0" smtClean="0"/>
              <a:t>Multiple Sources (Must use 3). I say 4, no more than 5. </a:t>
            </a:r>
          </a:p>
          <a:p>
            <a:r>
              <a:rPr lang="en-US" dirty="0" smtClean="0"/>
              <a:t>Synthesis: 70% from Sources they give you / 30 % from your prior knowledge.</a:t>
            </a:r>
          </a:p>
          <a:p>
            <a:r>
              <a:rPr lang="en-US" dirty="0" smtClean="0"/>
              <a:t>Both persuasive and expository</a:t>
            </a:r>
          </a:p>
        </p:txBody>
      </p:sp>
    </p:spTree>
    <p:extLst>
      <p:ext uri="{BB962C8B-B14F-4D97-AF65-F5344CB8AC3E}">
        <p14:creationId xmlns:p14="http://schemas.microsoft.com/office/powerpoint/2010/main" val="136156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p:txBody>
          <a:bodyPr>
            <a:normAutofit/>
          </a:bodyPr>
          <a:lstStyle/>
          <a:p>
            <a:r>
              <a:rPr lang="en-US" dirty="0"/>
              <a:t>15 minutes to Read the </a:t>
            </a:r>
            <a:r>
              <a:rPr lang="en-US" dirty="0" smtClean="0"/>
              <a:t>Prompt/Sources </a:t>
            </a:r>
            <a:r>
              <a:rPr lang="en-US" dirty="0"/>
              <a:t>and Develop your </a:t>
            </a:r>
            <a:r>
              <a:rPr lang="en-US" dirty="0" smtClean="0"/>
              <a:t>view by </a:t>
            </a:r>
            <a:r>
              <a:rPr lang="en-US" u="sng" dirty="0" smtClean="0"/>
              <a:t>annotating</a:t>
            </a:r>
            <a:r>
              <a:rPr lang="en-US" dirty="0" smtClean="0"/>
              <a:t>!</a:t>
            </a:r>
          </a:p>
          <a:p>
            <a:r>
              <a:rPr lang="en-US" dirty="0" smtClean="0"/>
              <a:t>Look for Language to see what it asks you to do:  Evaluation = Reasons For and Reasons Against</a:t>
            </a:r>
          </a:p>
          <a:p>
            <a:r>
              <a:rPr lang="en-US" dirty="0" smtClean="0"/>
              <a:t>Bullet point them and consider each a “positive” or a “negative”</a:t>
            </a:r>
            <a:endParaRPr lang="en-US" dirty="0"/>
          </a:p>
          <a:p>
            <a:r>
              <a:rPr lang="en-US" dirty="0" smtClean="0"/>
              <a:t>AP wants you to have a conversation with these sources… but keep your argument central.</a:t>
            </a:r>
          </a:p>
        </p:txBody>
      </p:sp>
    </p:spTree>
    <p:extLst>
      <p:ext uri="{BB962C8B-B14F-4D97-AF65-F5344CB8AC3E}">
        <p14:creationId xmlns:p14="http://schemas.microsoft.com/office/powerpoint/2010/main" val="538140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You Read</a:t>
            </a:r>
            <a:endParaRPr lang="en-US" dirty="0"/>
          </a:p>
        </p:txBody>
      </p:sp>
      <p:sp>
        <p:nvSpPr>
          <p:cNvPr id="3" name="Content Placeholder 2"/>
          <p:cNvSpPr>
            <a:spLocks noGrp="1"/>
          </p:cNvSpPr>
          <p:nvPr>
            <p:ph idx="1"/>
          </p:nvPr>
        </p:nvSpPr>
        <p:spPr/>
        <p:txBody>
          <a:bodyPr>
            <a:normAutofit/>
          </a:bodyPr>
          <a:lstStyle/>
          <a:p>
            <a:r>
              <a:rPr lang="en-US" dirty="0" smtClean="0"/>
              <a:t>Reading the prompt: What are the asking?! It gets tricky when they ask for more than one thing. Define, Evaluate, Propose.</a:t>
            </a:r>
          </a:p>
          <a:p>
            <a:r>
              <a:rPr lang="en-US" dirty="0" smtClean="0"/>
              <a:t>T Chart:   Put sources into two column T Chart</a:t>
            </a:r>
          </a:p>
          <a:p>
            <a:r>
              <a:rPr lang="en-US" dirty="0" smtClean="0"/>
              <a:t>Sources are +  or – or Both for “it.”</a:t>
            </a:r>
          </a:p>
          <a:p>
            <a:r>
              <a:rPr lang="en-US" dirty="0" smtClean="0"/>
              <a:t>Decide which sources are best to use /Criteria:</a:t>
            </a:r>
          </a:p>
          <a:p>
            <a:pPr marL="0" indent="0">
              <a:buNone/>
            </a:pPr>
            <a:r>
              <a:rPr lang="en-US" dirty="0"/>
              <a:t>	</a:t>
            </a:r>
            <a:r>
              <a:rPr lang="en-US" dirty="0" smtClean="0"/>
              <a:t>- Something you are familiar with</a:t>
            </a:r>
          </a:p>
          <a:p>
            <a:pPr marL="0" indent="0">
              <a:buNone/>
            </a:pPr>
            <a:r>
              <a:rPr lang="en-US" dirty="0"/>
              <a:t>	</a:t>
            </a:r>
            <a:r>
              <a:rPr lang="en-US" dirty="0" smtClean="0"/>
              <a:t>- Sources that agree and disagree with each other</a:t>
            </a:r>
          </a:p>
          <a:p>
            <a:pPr marL="0" indent="0">
              <a:buNone/>
            </a:pPr>
            <a:endParaRPr lang="en-US" dirty="0"/>
          </a:p>
        </p:txBody>
      </p:sp>
    </p:spTree>
    <p:extLst>
      <p:ext uri="{BB962C8B-B14F-4D97-AF65-F5344CB8AC3E}">
        <p14:creationId xmlns:p14="http://schemas.microsoft.com/office/powerpoint/2010/main" val="559423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Essay</a:t>
            </a:r>
            <a:r>
              <a:rPr lang="en-US" dirty="0" smtClean="0"/>
              <a:t>: Definition, Evaluation, and/or Proposal</a:t>
            </a:r>
            <a:endParaRPr lang="en-US" dirty="0"/>
          </a:p>
        </p:txBody>
      </p:sp>
      <p:sp>
        <p:nvSpPr>
          <p:cNvPr id="3" name="Content Placeholder 2"/>
          <p:cNvSpPr>
            <a:spLocks noGrp="1"/>
          </p:cNvSpPr>
          <p:nvPr>
            <p:ph idx="1"/>
          </p:nvPr>
        </p:nvSpPr>
        <p:spPr/>
        <p:txBody>
          <a:bodyPr/>
          <a:lstStyle/>
          <a:p>
            <a:r>
              <a:rPr lang="en-US" dirty="0" smtClean="0"/>
              <a:t>Argument of Evaluation: Take a position and ARGUE. Use the sources, combine, make distinctions, but make sure YOUR ARGUMENT is central. Sources cannot control your essay. You do</a:t>
            </a:r>
            <a:r>
              <a:rPr lang="en-US" dirty="0" smtClean="0"/>
              <a:t>. Rule of thumb = 2 to 3 body paragraphs</a:t>
            </a:r>
            <a:endParaRPr lang="en-US" dirty="0" smtClean="0"/>
          </a:p>
          <a:p>
            <a:r>
              <a:rPr lang="en-US" dirty="0" smtClean="0"/>
              <a:t>Argument of Definition: Easy, JUST make sure you come up with a definition</a:t>
            </a:r>
            <a:r>
              <a:rPr lang="en-US" dirty="0" smtClean="0"/>
              <a:t>. Rule of thumb = 1 paragraph</a:t>
            </a:r>
            <a:endParaRPr lang="en-US" dirty="0" smtClean="0"/>
          </a:p>
          <a:p>
            <a:r>
              <a:rPr lang="en-US" dirty="0" smtClean="0"/>
              <a:t>Argument of Proposal: Look for good ideas IN the sources, but ultimately, ANY </a:t>
            </a:r>
            <a:r>
              <a:rPr lang="en-US" dirty="0" smtClean="0"/>
              <a:t>argument. Rule of thumb = 1 paragraph</a:t>
            </a:r>
            <a:endParaRPr lang="en-US" dirty="0"/>
          </a:p>
        </p:txBody>
      </p:sp>
    </p:spTree>
    <p:extLst>
      <p:ext uri="{BB962C8B-B14F-4D97-AF65-F5344CB8AC3E}">
        <p14:creationId xmlns:p14="http://schemas.microsoft.com/office/powerpoint/2010/main" val="836629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Introduction: </a:t>
            </a:r>
          </a:p>
          <a:p>
            <a:pPr marL="0" indent="0">
              <a:buNone/>
            </a:pPr>
            <a:r>
              <a:rPr lang="en-US" dirty="0"/>
              <a:t>	- Hook that restates the assignment.</a:t>
            </a:r>
          </a:p>
          <a:p>
            <a:pPr marL="0" indent="0">
              <a:buNone/>
            </a:pPr>
            <a:r>
              <a:rPr lang="en-US" dirty="0"/>
              <a:t>	- </a:t>
            </a:r>
            <a:r>
              <a:rPr lang="en-US" dirty="0" smtClean="0"/>
              <a:t>Thesis Sentence Frame: </a:t>
            </a:r>
          </a:p>
          <a:p>
            <a:pPr marL="0" indent="0">
              <a:buNone/>
            </a:pPr>
            <a:r>
              <a:rPr lang="en-US" dirty="0"/>
              <a:t>	</a:t>
            </a:r>
            <a:r>
              <a:rPr lang="en-US" dirty="0" smtClean="0"/>
              <a:t>	In choosing ______________,   __________ should consider ___________, _______________, and ______________.</a:t>
            </a:r>
          </a:p>
          <a:p>
            <a:pPr marL="0" indent="0">
              <a:buNone/>
            </a:pPr>
            <a:r>
              <a:rPr lang="en-US" dirty="0" smtClean="0"/>
              <a:t>For example, “In choosing to eliminate the penny, Congress should balance its historical significance with its modern-day uselessness and cost of production saved.”</a:t>
            </a:r>
          </a:p>
          <a:p>
            <a:pPr marL="0" indent="0">
              <a:buNone/>
            </a:pPr>
            <a:r>
              <a:rPr lang="en-US" dirty="0" smtClean="0"/>
              <a:t>• Lends itself well to a five-paragraph essay. </a:t>
            </a:r>
            <a:endParaRPr lang="en-US" dirty="0"/>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575928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807" y="-101600"/>
            <a:ext cx="7583487" cy="1044388"/>
          </a:xfrm>
        </p:spPr>
        <p:txBody>
          <a:bodyPr/>
          <a:lstStyle/>
          <a:p>
            <a:r>
              <a:rPr lang="en-US" dirty="0" smtClean="0"/>
              <a:t>Conversation With </a:t>
            </a:r>
            <a:r>
              <a:rPr lang="en-US" dirty="0" smtClean="0"/>
              <a:t>Sources</a:t>
            </a:r>
            <a:endParaRPr lang="en-US" dirty="0"/>
          </a:p>
        </p:txBody>
      </p:sp>
      <p:sp>
        <p:nvSpPr>
          <p:cNvPr id="3" name="Content Placeholder 2"/>
          <p:cNvSpPr>
            <a:spLocks noGrp="1"/>
          </p:cNvSpPr>
          <p:nvPr>
            <p:ph idx="1"/>
          </p:nvPr>
        </p:nvSpPr>
        <p:spPr>
          <a:xfrm>
            <a:off x="203200" y="942788"/>
            <a:ext cx="8737600" cy="5788212"/>
          </a:xfrm>
        </p:spPr>
        <p:txBody>
          <a:bodyPr>
            <a:normAutofit fontScale="70000" lnSpcReduction="20000"/>
          </a:bodyPr>
          <a:lstStyle/>
          <a:p>
            <a:r>
              <a:rPr lang="en-US" dirty="0" smtClean="0"/>
              <a:t>Your topic </a:t>
            </a:r>
            <a:r>
              <a:rPr lang="en-US" dirty="0" smtClean="0"/>
              <a:t>sentence </a:t>
            </a:r>
            <a:r>
              <a:rPr lang="en-US" dirty="0" smtClean="0"/>
              <a:t>should </a:t>
            </a:r>
            <a:r>
              <a:rPr lang="en-US" u="sng" dirty="0" smtClean="0"/>
              <a:t>NEVER</a:t>
            </a:r>
            <a:r>
              <a:rPr lang="en-US" dirty="0" smtClean="0"/>
              <a:t> include </a:t>
            </a:r>
            <a:r>
              <a:rPr lang="en-US" dirty="0" smtClean="0"/>
              <a:t>a source but rather a </a:t>
            </a:r>
            <a:r>
              <a:rPr lang="en-US" dirty="0" smtClean="0"/>
              <a:t>claim</a:t>
            </a:r>
            <a:r>
              <a:rPr lang="en-US" dirty="0" smtClean="0"/>
              <a:t>. Introduce sources with material about each source that they provide you. Use both explicit and implicit data. Cite your sources. Link your sources with conversational transitions. Make sure your commentary dominates each body paragraph. </a:t>
            </a:r>
          </a:p>
          <a:p>
            <a:r>
              <a:rPr lang="en-US" dirty="0" smtClean="0"/>
              <a:t>Example:  </a:t>
            </a:r>
            <a:r>
              <a:rPr lang="en-US" i="1" dirty="0" smtClean="0"/>
              <a:t>(</a:t>
            </a:r>
            <a:r>
              <a:rPr lang="en-US" i="1" dirty="0" smtClean="0">
                <a:solidFill>
                  <a:srgbClr val="FF0000"/>
                </a:solidFill>
              </a:rPr>
              <a:t>Claim</a:t>
            </a:r>
            <a:r>
              <a:rPr lang="en-US" i="1" dirty="0" smtClean="0"/>
              <a:t>, </a:t>
            </a:r>
            <a:r>
              <a:rPr lang="en-US" i="1" dirty="0" smtClean="0">
                <a:solidFill>
                  <a:schemeClr val="accent2">
                    <a:lumMod val="20000"/>
                    <a:lumOff val="80000"/>
                  </a:schemeClr>
                </a:solidFill>
              </a:rPr>
              <a:t>Data</a:t>
            </a:r>
            <a:r>
              <a:rPr lang="en-US" i="1" dirty="0" smtClean="0"/>
              <a:t>, </a:t>
            </a:r>
            <a:r>
              <a:rPr lang="en-US" i="1" dirty="0" smtClean="0">
                <a:solidFill>
                  <a:schemeClr val="accent3">
                    <a:lumMod val="60000"/>
                    <a:lumOff val="40000"/>
                  </a:schemeClr>
                </a:solidFill>
              </a:rPr>
              <a:t>Commentary</a:t>
            </a:r>
            <a:r>
              <a:rPr lang="en-US" i="1" dirty="0" smtClean="0"/>
              <a:t>): </a:t>
            </a:r>
            <a:r>
              <a:rPr lang="en-US" i="1" dirty="0" smtClean="0">
                <a:solidFill>
                  <a:srgbClr val="FF0000"/>
                </a:solidFill>
              </a:rPr>
              <a:t>Some </a:t>
            </a:r>
            <a:r>
              <a:rPr lang="en-US" i="1" dirty="0">
                <a:solidFill>
                  <a:srgbClr val="FF0000"/>
                </a:solidFill>
              </a:rPr>
              <a:t>believe the penny honors President Lincoln, and therefore, should not be eliminated</a:t>
            </a:r>
            <a:r>
              <a:rPr lang="en-US" dirty="0">
                <a:solidFill>
                  <a:srgbClr val="FF0000"/>
                </a:solidFill>
              </a:rPr>
              <a:t>. </a:t>
            </a:r>
            <a:r>
              <a:rPr lang="en-US" i="1" dirty="0" smtClean="0">
                <a:solidFill>
                  <a:schemeClr val="accent2">
                    <a:lumMod val="20000"/>
                    <a:lumOff val="80000"/>
                  </a:schemeClr>
                </a:solidFill>
              </a:rPr>
              <a:t>In </a:t>
            </a:r>
            <a:r>
              <a:rPr lang="en-US" i="1" dirty="0" smtClean="0">
                <a:solidFill>
                  <a:schemeClr val="accent2">
                    <a:lumMod val="20000"/>
                    <a:lumOff val="80000"/>
                  </a:schemeClr>
                </a:solidFill>
              </a:rPr>
              <a:t>defense of the penny for it’s historical significance, historian and penny expert Jane Jones </a:t>
            </a:r>
            <a:r>
              <a:rPr lang="en-US" i="1" dirty="0" smtClean="0">
                <a:solidFill>
                  <a:schemeClr val="accent2">
                    <a:lumMod val="20000"/>
                    <a:lumOff val="80000"/>
                  </a:schemeClr>
                </a:solidFill>
              </a:rPr>
              <a:t>argues</a:t>
            </a:r>
            <a:r>
              <a:rPr lang="en-US" i="1" dirty="0">
                <a:solidFill>
                  <a:schemeClr val="accent2">
                    <a:lumMod val="20000"/>
                    <a:lumOff val="80000"/>
                  </a:schemeClr>
                </a:solidFill>
              </a:rPr>
              <a:t> </a:t>
            </a:r>
            <a:r>
              <a:rPr lang="en-US" i="1" dirty="0" smtClean="0">
                <a:solidFill>
                  <a:schemeClr val="accent2">
                    <a:lumMod val="20000"/>
                    <a:lumOff val="80000"/>
                  </a:schemeClr>
                </a:solidFill>
              </a:rPr>
              <a:t>that Lincoln is our “greatest President” and that historically, you really cannot “honor” him enough </a:t>
            </a:r>
            <a:r>
              <a:rPr lang="en-US" i="1" dirty="0" smtClean="0">
                <a:solidFill>
                  <a:schemeClr val="accent2">
                    <a:lumMod val="20000"/>
                    <a:lumOff val="80000"/>
                  </a:schemeClr>
                </a:solidFill>
              </a:rPr>
              <a:t>(Source </a:t>
            </a:r>
            <a:r>
              <a:rPr lang="en-US" i="1" dirty="0" smtClean="0">
                <a:solidFill>
                  <a:schemeClr val="accent2">
                    <a:lumMod val="20000"/>
                    <a:lumOff val="80000"/>
                  </a:schemeClr>
                </a:solidFill>
              </a:rPr>
              <a:t>A). Meanwhile, President of the Abraham Lincoln-lover Club, Sa</a:t>
            </a:r>
            <a:r>
              <a:rPr lang="en-US" i="1" dirty="0">
                <a:solidFill>
                  <a:schemeClr val="accent2">
                    <a:lumMod val="20000"/>
                    <a:lumOff val="80000"/>
                  </a:schemeClr>
                </a:solidFill>
              </a:rPr>
              <a:t>m</a:t>
            </a:r>
            <a:r>
              <a:rPr lang="en-US" i="1" dirty="0" smtClean="0">
                <a:solidFill>
                  <a:schemeClr val="accent2">
                    <a:lumMod val="20000"/>
                    <a:lumOff val="80000"/>
                  </a:schemeClr>
                </a:solidFill>
              </a:rPr>
              <a:t> Smith, agrees with Jones, </a:t>
            </a:r>
            <a:r>
              <a:rPr lang="en-US" i="1" dirty="0" smtClean="0">
                <a:solidFill>
                  <a:schemeClr val="accent2">
                    <a:lumMod val="20000"/>
                    <a:lumOff val="80000"/>
                  </a:schemeClr>
                </a:solidFill>
              </a:rPr>
              <a:t>“President Lincoln’s historical significance cannot be overstated” (Source </a:t>
            </a:r>
            <a:r>
              <a:rPr lang="en-US" i="1" dirty="0" smtClean="0">
                <a:solidFill>
                  <a:schemeClr val="accent2">
                    <a:lumMod val="20000"/>
                    <a:lumOff val="80000"/>
                  </a:schemeClr>
                </a:solidFill>
              </a:rPr>
              <a:t>B). </a:t>
            </a:r>
            <a:r>
              <a:rPr lang="en-US" i="1" dirty="0" smtClean="0">
                <a:solidFill>
                  <a:schemeClr val="accent3">
                    <a:lumMod val="60000"/>
                    <a:lumOff val="40000"/>
                  </a:schemeClr>
                </a:solidFill>
              </a:rPr>
              <a:t>Clearly, Lincoln has fans. No one denies President Lincoln’s valued place in history, however, the ‘preserving history argument’ has one great flaw: Lincoln’s placement on the five-dollar bill assures proper Presidential reverence. The argument for history’s sake doesn’t hold water for other reasons. Recently, on a trip to Washington DC, we paid homage to our greatest President by visiting the Lincoln Memorial, a majestic monument. To suggest Lincoln will be forgotten just because we make a prudent financial decision is just wrong</a:t>
            </a:r>
            <a:r>
              <a:rPr lang="en-US" i="1" dirty="0" smtClean="0">
                <a:solidFill>
                  <a:schemeClr val="accent3">
                    <a:lumMod val="60000"/>
                    <a:lumOff val="40000"/>
                  </a:schemeClr>
                </a:solidFill>
              </a:rPr>
              <a:t>.  </a:t>
            </a:r>
            <a:endParaRPr lang="en-US" i="1" dirty="0" smtClean="0">
              <a:solidFill>
                <a:schemeClr val="accent3">
                  <a:lumMod val="60000"/>
                  <a:lumOff val="40000"/>
                </a:schemeClr>
              </a:solidFill>
            </a:endParaRPr>
          </a:p>
          <a:p>
            <a:r>
              <a:rPr lang="en-US" dirty="0" smtClean="0"/>
              <a:t>Notice how the sources are introduced TWICE each. The first time is to impress College Board with your close reading of the introductory information and the second is kind of like a College Board-world citation format – like MLA, but not</a:t>
            </a:r>
            <a:r>
              <a:rPr lang="en-US" dirty="0" smtClean="0"/>
              <a:t>.</a:t>
            </a:r>
          </a:p>
          <a:p>
            <a:r>
              <a:rPr lang="en-US" dirty="0" smtClean="0"/>
              <a:t>Notice too, how the above paragraph mixes explicit quotes (between the quotations) and implicit paraphrasing</a:t>
            </a:r>
            <a:r>
              <a:rPr lang="is-IS" dirty="0" smtClean="0"/>
              <a:t>… both of these methods are data.</a:t>
            </a:r>
            <a:endParaRPr lang="en-US" dirty="0" smtClean="0"/>
          </a:p>
          <a:p>
            <a:r>
              <a:rPr lang="en-US" dirty="0" smtClean="0"/>
              <a:t>Notice the transition above - by making it argumentative – your voice stands out among the other sources. Your arguments MUST remain central.</a:t>
            </a:r>
            <a:endParaRPr lang="en-US" dirty="0"/>
          </a:p>
        </p:txBody>
      </p:sp>
    </p:spTree>
    <p:extLst>
      <p:ext uri="{BB962C8B-B14F-4D97-AF65-F5344CB8AC3E}">
        <p14:creationId xmlns:p14="http://schemas.microsoft.com/office/powerpoint/2010/main" val="2218012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Restate challenge, this time use a metaphor.</a:t>
            </a:r>
          </a:p>
          <a:p>
            <a:r>
              <a:rPr lang="en-US" dirty="0" smtClean="0"/>
              <a:t>Restate issues, factors.</a:t>
            </a:r>
          </a:p>
          <a:p>
            <a:r>
              <a:rPr lang="en-US" dirty="0" smtClean="0"/>
              <a:t>Restate your argument.</a:t>
            </a:r>
          </a:p>
          <a:p>
            <a:endParaRPr lang="en-US" dirty="0"/>
          </a:p>
        </p:txBody>
      </p:sp>
    </p:spTree>
    <p:extLst>
      <p:ext uri="{BB962C8B-B14F-4D97-AF65-F5344CB8AC3E}">
        <p14:creationId xmlns:p14="http://schemas.microsoft.com/office/powerpoint/2010/main" val="1119044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1876</TotalTime>
  <Words>637</Words>
  <Application>Microsoft Macintosh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Trebuchet MS</vt:lpstr>
      <vt:lpstr>Wingdings 2</vt:lpstr>
      <vt:lpstr>Revolution</vt:lpstr>
      <vt:lpstr>AP Lang</vt:lpstr>
      <vt:lpstr>Format</vt:lpstr>
      <vt:lpstr>Where to Begin</vt:lpstr>
      <vt:lpstr>While You Read</vt:lpstr>
      <vt:lpstr>What KIND of Essay: Definition, Evaluation, and/or Proposal</vt:lpstr>
      <vt:lpstr>Introduction</vt:lpstr>
      <vt:lpstr>Conversation With Sources</vt:lpstr>
      <vt:lpstr>Conclusion</vt:lpstr>
    </vt:vector>
  </TitlesOfParts>
  <Company>SVVSD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Lang</dc:title>
  <dc:creator>local</dc:creator>
  <cp:lastModifiedBy>Microsoft Office User</cp:lastModifiedBy>
  <cp:revision>26</cp:revision>
  <dcterms:created xsi:type="dcterms:W3CDTF">2013-12-04T16:27:01Z</dcterms:created>
  <dcterms:modified xsi:type="dcterms:W3CDTF">2017-05-04T14:38:01Z</dcterms:modified>
</cp:coreProperties>
</file>