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0"/>
  </p:notesMasterIdLst>
  <p:sldIdLst>
    <p:sldId id="256" r:id="rId2"/>
    <p:sldId id="257" r:id="rId3"/>
    <p:sldId id="258" r:id="rId4"/>
    <p:sldId id="263" r:id="rId5"/>
    <p:sldId id="265" r:id="rId6"/>
    <p:sldId id="259"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22" autoAdjust="0"/>
    <p:restoredTop sz="88626" autoAdjust="0"/>
  </p:normalViewPr>
  <p:slideViewPr>
    <p:cSldViewPr snapToGrid="0" snapToObjects="1">
      <p:cViewPr>
        <p:scale>
          <a:sx n="100" d="100"/>
          <a:sy n="100" d="100"/>
        </p:scale>
        <p:origin x="936" y="240"/>
      </p:cViewPr>
      <p:guideLst>
        <p:guide orient="horz" pos="2160"/>
        <p:guide pos="2880"/>
      </p:guideLst>
    </p:cSldViewPr>
  </p:slideViewPr>
  <p:outlineViewPr>
    <p:cViewPr>
      <p:scale>
        <a:sx n="33" d="100"/>
        <a:sy n="33" d="100"/>
      </p:scale>
      <p:origin x="0" y="21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FFA1A-210D-2A44-AA8D-CA523C90E428}" type="datetimeFigureOut">
              <a:rPr lang="en-US" smtClean="0"/>
              <a:t>1/22/18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32CE5-BF2B-7842-9C0F-2182DEE8E78D}" type="slidenum">
              <a:rPr lang="en-US" smtClean="0"/>
              <a:t>‹#›</a:t>
            </a:fld>
            <a:endParaRPr lang="en-US"/>
          </a:p>
        </p:txBody>
      </p:sp>
    </p:spTree>
    <p:extLst>
      <p:ext uri="{BB962C8B-B14F-4D97-AF65-F5344CB8AC3E}">
        <p14:creationId xmlns:p14="http://schemas.microsoft.com/office/powerpoint/2010/main" val="2136040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32CE5-BF2B-7842-9C0F-2182DEE8E78D}" type="slidenum">
              <a:rPr lang="en-US" smtClean="0"/>
              <a:t>8</a:t>
            </a:fld>
            <a:endParaRPr lang="en-US"/>
          </a:p>
        </p:txBody>
      </p:sp>
    </p:spTree>
    <p:extLst>
      <p:ext uri="{BB962C8B-B14F-4D97-AF65-F5344CB8AC3E}">
        <p14:creationId xmlns:p14="http://schemas.microsoft.com/office/powerpoint/2010/main" val="1629244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0E946C48-7A8C-DE4E-A6EC-9F38B497A4F9}" type="datetimeFigureOut">
              <a:rPr lang="en-US" smtClean="0"/>
              <a:t>1/22/18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946C48-7A8C-DE4E-A6EC-9F38B497A4F9}"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46C48-7A8C-DE4E-A6EC-9F38B497A4F9}"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E946C48-7A8C-DE4E-A6EC-9F38B497A4F9}" type="datetimeFigureOut">
              <a:rPr lang="en-US" smtClean="0"/>
              <a:t>1/22/18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2C2FC-0031-F14E-A38B-A1806C41D0D8}"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E946C48-7A8C-DE4E-A6EC-9F38B497A4F9}" type="datetimeFigureOut">
              <a:rPr lang="en-US" smtClean="0"/>
              <a:t>1/22/18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2C2FC-0031-F14E-A38B-A1806C41D0D8}"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946C48-7A8C-DE4E-A6EC-9F38B497A4F9}" type="datetimeFigureOut">
              <a:rPr lang="en-US" smtClean="0"/>
              <a:t>1/22/18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2C2FC-0031-F14E-A38B-A1806C41D0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0E946C48-7A8C-DE4E-A6EC-9F38B497A4F9}" type="datetimeFigureOut">
              <a:rPr lang="en-US" smtClean="0"/>
              <a:t>1/22/18</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6702C2FC-0031-F14E-A38B-A1806C41D0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Lang</a:t>
            </a:r>
            <a:endParaRPr lang="en-US" dirty="0"/>
          </a:p>
        </p:txBody>
      </p:sp>
      <p:sp>
        <p:nvSpPr>
          <p:cNvPr id="3" name="Subtitle 2"/>
          <p:cNvSpPr>
            <a:spLocks noGrp="1"/>
          </p:cNvSpPr>
          <p:nvPr>
            <p:ph type="subTitle" idx="1"/>
          </p:nvPr>
        </p:nvSpPr>
        <p:spPr/>
        <p:txBody>
          <a:bodyPr/>
          <a:lstStyle/>
          <a:p>
            <a:r>
              <a:rPr lang="en-US" dirty="0" smtClean="0"/>
              <a:t>Synthesis Test</a:t>
            </a:r>
            <a:endParaRPr lang="en-US" dirty="0"/>
          </a:p>
        </p:txBody>
      </p:sp>
    </p:spTree>
    <p:extLst>
      <p:ext uri="{BB962C8B-B14F-4D97-AF65-F5344CB8AC3E}">
        <p14:creationId xmlns:p14="http://schemas.microsoft.com/office/powerpoint/2010/main" val="3438341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r>
              <a:rPr lang="en-US" dirty="0" smtClean="0"/>
              <a:t>40 </a:t>
            </a:r>
            <a:r>
              <a:rPr lang="en-US" dirty="0" smtClean="0"/>
              <a:t>minutes – 15 minutes to read the documents.</a:t>
            </a:r>
            <a:endParaRPr lang="en-US" dirty="0" smtClean="0"/>
          </a:p>
          <a:p>
            <a:r>
              <a:rPr lang="en-US" dirty="0" smtClean="0"/>
              <a:t>Multiple Sources (Must use 3). I say 4, no more than 5. </a:t>
            </a:r>
          </a:p>
          <a:p>
            <a:r>
              <a:rPr lang="en-US" dirty="0" smtClean="0"/>
              <a:t>Synthesis: 70% from Sources they give you / 30 % from your prior knowledge.</a:t>
            </a:r>
          </a:p>
          <a:p>
            <a:r>
              <a:rPr lang="en-US" dirty="0" smtClean="0"/>
              <a:t>Both persuasive and expository</a:t>
            </a:r>
          </a:p>
        </p:txBody>
      </p:sp>
    </p:spTree>
    <p:extLst>
      <p:ext uri="{BB962C8B-B14F-4D97-AF65-F5344CB8AC3E}">
        <p14:creationId xmlns:p14="http://schemas.microsoft.com/office/powerpoint/2010/main" val="136156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normAutofit/>
          </a:bodyPr>
          <a:lstStyle/>
          <a:p>
            <a:r>
              <a:rPr lang="en-US" dirty="0"/>
              <a:t>15 minutes to Read the </a:t>
            </a:r>
            <a:r>
              <a:rPr lang="en-US" dirty="0" smtClean="0"/>
              <a:t>Prompt/Sources </a:t>
            </a:r>
            <a:r>
              <a:rPr lang="en-US" dirty="0"/>
              <a:t>and Develop your </a:t>
            </a:r>
            <a:r>
              <a:rPr lang="en-US" dirty="0" smtClean="0"/>
              <a:t>view by </a:t>
            </a:r>
            <a:r>
              <a:rPr lang="en-US" u="sng" dirty="0" smtClean="0"/>
              <a:t>annotating</a:t>
            </a:r>
            <a:r>
              <a:rPr lang="en-US" dirty="0" smtClean="0"/>
              <a:t>!</a:t>
            </a:r>
          </a:p>
          <a:p>
            <a:r>
              <a:rPr lang="en-US" dirty="0" smtClean="0"/>
              <a:t>Look for Language to see what it asks you to do:  </a:t>
            </a:r>
            <a:r>
              <a:rPr lang="en-US" dirty="0" smtClean="0"/>
              <a:t>Evaluation, Definition, Proposal</a:t>
            </a:r>
          </a:p>
          <a:p>
            <a:r>
              <a:rPr lang="en-US" dirty="0" smtClean="0"/>
              <a:t>AP </a:t>
            </a:r>
            <a:r>
              <a:rPr lang="en-US" dirty="0" smtClean="0"/>
              <a:t>wants you to have a conversation with these sources… but keep your argument central</a:t>
            </a:r>
            <a:r>
              <a:rPr lang="en-US" dirty="0" smtClean="0"/>
              <a:t>.</a:t>
            </a:r>
          </a:p>
          <a:p>
            <a:r>
              <a:rPr lang="en-US" dirty="0" smtClean="0"/>
              <a:t>Think about your argument – in an evaluation, which side will you take?</a:t>
            </a:r>
            <a:endParaRPr lang="en-US" dirty="0" smtClean="0"/>
          </a:p>
        </p:txBody>
      </p:sp>
    </p:spTree>
    <p:extLst>
      <p:ext uri="{BB962C8B-B14F-4D97-AF65-F5344CB8AC3E}">
        <p14:creationId xmlns:p14="http://schemas.microsoft.com/office/powerpoint/2010/main" val="53814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You Read</a:t>
            </a:r>
            <a:endParaRPr lang="en-US" dirty="0"/>
          </a:p>
        </p:txBody>
      </p:sp>
      <p:sp>
        <p:nvSpPr>
          <p:cNvPr id="3" name="Content Placeholder 2"/>
          <p:cNvSpPr>
            <a:spLocks noGrp="1"/>
          </p:cNvSpPr>
          <p:nvPr>
            <p:ph idx="1"/>
          </p:nvPr>
        </p:nvSpPr>
        <p:spPr/>
        <p:txBody>
          <a:bodyPr>
            <a:normAutofit/>
          </a:bodyPr>
          <a:lstStyle/>
          <a:p>
            <a:r>
              <a:rPr lang="en-US" dirty="0" smtClean="0"/>
              <a:t>Reading the prompt: What are the asking?! It gets tricky when they ask for more than one thing. Define, Evaluate, Propose.</a:t>
            </a:r>
          </a:p>
          <a:p>
            <a:r>
              <a:rPr lang="en-US" dirty="0" smtClean="0"/>
              <a:t>T Chart:   Put sources into two column T </a:t>
            </a:r>
            <a:r>
              <a:rPr lang="en-US" dirty="0" smtClean="0"/>
              <a:t>Chart, with simple labels (+ or -)</a:t>
            </a:r>
            <a:endParaRPr lang="en-US" dirty="0" smtClean="0"/>
          </a:p>
          <a:p>
            <a:r>
              <a:rPr lang="en-US" dirty="0" smtClean="0"/>
              <a:t>Decide which sources are best </a:t>
            </a:r>
            <a:r>
              <a:rPr lang="en-US" dirty="0" smtClean="0"/>
              <a:t>for you to use </a:t>
            </a:r>
            <a:r>
              <a:rPr lang="en-US" dirty="0" smtClean="0"/>
              <a:t>/Criteria:</a:t>
            </a:r>
          </a:p>
          <a:p>
            <a:pPr marL="0" indent="0">
              <a:buNone/>
            </a:pPr>
            <a:r>
              <a:rPr lang="en-US" dirty="0"/>
              <a:t>	</a:t>
            </a:r>
            <a:r>
              <a:rPr lang="en-US" dirty="0" smtClean="0"/>
              <a:t>- Something you are familiar with</a:t>
            </a:r>
          </a:p>
          <a:p>
            <a:pPr marL="0" indent="0">
              <a:buNone/>
            </a:pPr>
            <a:r>
              <a:rPr lang="en-US" dirty="0"/>
              <a:t>	</a:t>
            </a:r>
            <a:r>
              <a:rPr lang="en-US" dirty="0" smtClean="0"/>
              <a:t>- Sources that agree and disagree with each other</a:t>
            </a:r>
          </a:p>
          <a:p>
            <a:pPr marL="0" indent="0">
              <a:buNone/>
            </a:pPr>
            <a:endParaRPr lang="en-US" dirty="0"/>
          </a:p>
        </p:txBody>
      </p:sp>
    </p:spTree>
    <p:extLst>
      <p:ext uri="{BB962C8B-B14F-4D97-AF65-F5344CB8AC3E}">
        <p14:creationId xmlns:p14="http://schemas.microsoft.com/office/powerpoint/2010/main" val="559423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Writing</a:t>
            </a:r>
            <a:r>
              <a:rPr lang="is-IS" dirty="0" smtClean="0"/>
              <a:t>…</a:t>
            </a:r>
            <a:endParaRPr lang="en-US" dirty="0"/>
          </a:p>
        </p:txBody>
      </p:sp>
      <p:sp>
        <p:nvSpPr>
          <p:cNvPr id="3" name="Content Placeholder 2"/>
          <p:cNvSpPr>
            <a:spLocks noGrp="1"/>
          </p:cNvSpPr>
          <p:nvPr>
            <p:ph idx="1"/>
          </p:nvPr>
        </p:nvSpPr>
        <p:spPr/>
        <p:txBody>
          <a:bodyPr/>
          <a:lstStyle/>
          <a:p>
            <a:r>
              <a:rPr lang="en-US" dirty="0" smtClean="0"/>
              <a:t>Argument of Evaluation: Take a position and ARGUE. Use the sources, combine, make distinctions, but make sure YOUR ARGUMENT is central. Sources cannot control your essay. You do. Rule of thumb = 2 to 3 body paragraphs</a:t>
            </a:r>
          </a:p>
          <a:p>
            <a:r>
              <a:rPr lang="en-US" dirty="0" smtClean="0"/>
              <a:t>Argument of Definition: Easy, JUST make sure you come up with a definition. Rule of thumb = 1 paragraph</a:t>
            </a:r>
          </a:p>
          <a:p>
            <a:r>
              <a:rPr lang="en-US" dirty="0" smtClean="0"/>
              <a:t>Argument of Proposal: Look for good ideas IN the sources, but ultimately, ANY argument. Rule of thumb = 1 paragraph</a:t>
            </a:r>
            <a:endParaRPr lang="en-US" dirty="0"/>
          </a:p>
        </p:txBody>
      </p:sp>
    </p:spTree>
    <p:extLst>
      <p:ext uri="{BB962C8B-B14F-4D97-AF65-F5344CB8AC3E}">
        <p14:creationId xmlns:p14="http://schemas.microsoft.com/office/powerpoint/2010/main" val="836629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79463" y="1828800"/>
            <a:ext cx="8034337" cy="5029200"/>
          </a:xfrm>
        </p:spPr>
        <p:txBody>
          <a:bodyPr>
            <a:normAutofit fontScale="85000" lnSpcReduction="20000"/>
          </a:bodyPr>
          <a:lstStyle/>
          <a:p>
            <a:r>
              <a:rPr lang="en-US" dirty="0"/>
              <a:t>Introduction: </a:t>
            </a:r>
          </a:p>
          <a:p>
            <a:pPr marL="0" indent="0">
              <a:buNone/>
            </a:pPr>
            <a:r>
              <a:rPr lang="en-US" dirty="0"/>
              <a:t>	- Hook that restates the assignment.</a:t>
            </a:r>
          </a:p>
          <a:p>
            <a:pPr marL="0" indent="0">
              <a:buNone/>
            </a:pPr>
            <a:r>
              <a:rPr lang="en-US" dirty="0"/>
              <a:t>	- </a:t>
            </a:r>
            <a:r>
              <a:rPr lang="en-US" dirty="0" smtClean="0"/>
              <a:t>Thesis Sentence Frame: </a:t>
            </a:r>
          </a:p>
          <a:p>
            <a:pPr marL="0" indent="0">
              <a:buNone/>
            </a:pPr>
            <a:r>
              <a:rPr lang="en-US" dirty="0"/>
              <a:t>	</a:t>
            </a:r>
            <a:r>
              <a:rPr lang="en-US" dirty="0"/>
              <a:t> </a:t>
            </a:r>
            <a:r>
              <a:rPr lang="en-US" dirty="0" smtClean="0"/>
              <a:t>In choosing </a:t>
            </a:r>
            <a:r>
              <a:rPr lang="en-US" dirty="0" smtClean="0"/>
              <a:t>______________,   </a:t>
            </a:r>
            <a:r>
              <a:rPr lang="en-US" dirty="0" smtClean="0"/>
              <a:t>__________ should consider ___________, _______________, and </a:t>
            </a:r>
            <a:r>
              <a:rPr lang="en-US" dirty="0" smtClean="0"/>
              <a:t>______________; ________________ (your evaluation).</a:t>
            </a:r>
            <a:endParaRPr lang="en-US" dirty="0" smtClean="0"/>
          </a:p>
          <a:p>
            <a:pPr marL="0" indent="0">
              <a:buNone/>
            </a:pPr>
            <a:r>
              <a:rPr lang="en-US" dirty="0" smtClean="0"/>
              <a:t>For example, </a:t>
            </a:r>
            <a:r>
              <a:rPr lang="en-US" dirty="0" smtClean="0"/>
              <a:t>“In choosing whether or not to attend college, high school graduates </a:t>
            </a:r>
            <a:r>
              <a:rPr lang="en-US" dirty="0" smtClean="0"/>
              <a:t>should balance </a:t>
            </a:r>
            <a:r>
              <a:rPr lang="en-US" dirty="0" smtClean="0"/>
              <a:t>the opportunity to further their education along with post-grad benefits against the price-tag of admission; in the end, college is definitely worth it.</a:t>
            </a:r>
            <a:endParaRPr lang="en-US" dirty="0" smtClean="0"/>
          </a:p>
          <a:p>
            <a:pPr marL="0" indent="0">
              <a:buNone/>
            </a:pPr>
            <a:r>
              <a:rPr lang="en-US" dirty="0" smtClean="0"/>
              <a:t>• This lends itself well to a five-paragraph essay. </a:t>
            </a:r>
            <a:endParaRPr lang="en-US" dirty="0"/>
          </a:p>
          <a:p>
            <a:pPr marL="0" indent="0">
              <a:buNone/>
            </a:pP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575928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807" y="-101600"/>
            <a:ext cx="7583487" cy="1044388"/>
          </a:xfrm>
        </p:spPr>
        <p:txBody>
          <a:bodyPr/>
          <a:lstStyle/>
          <a:p>
            <a:r>
              <a:rPr lang="en-US" dirty="0" smtClean="0"/>
              <a:t>Conversation With Sources</a:t>
            </a:r>
            <a:endParaRPr lang="en-US" dirty="0"/>
          </a:p>
        </p:txBody>
      </p:sp>
      <p:sp>
        <p:nvSpPr>
          <p:cNvPr id="3" name="Content Placeholder 2"/>
          <p:cNvSpPr>
            <a:spLocks noGrp="1"/>
          </p:cNvSpPr>
          <p:nvPr>
            <p:ph idx="1"/>
          </p:nvPr>
        </p:nvSpPr>
        <p:spPr>
          <a:xfrm>
            <a:off x="203200" y="942788"/>
            <a:ext cx="8737600" cy="5788212"/>
          </a:xfrm>
        </p:spPr>
        <p:txBody>
          <a:bodyPr>
            <a:normAutofit fontScale="70000" lnSpcReduction="20000"/>
          </a:bodyPr>
          <a:lstStyle/>
          <a:p>
            <a:r>
              <a:rPr lang="en-US" dirty="0" smtClean="0"/>
              <a:t>Your topic sentence should </a:t>
            </a:r>
            <a:r>
              <a:rPr lang="en-US" u="sng" dirty="0" smtClean="0"/>
              <a:t>NEVER</a:t>
            </a:r>
            <a:r>
              <a:rPr lang="en-US" dirty="0" smtClean="0"/>
              <a:t> include a source but rather a claim. Introduce sources with material about each source that they provide you. Use both explicit and implicit data. Cite your sources. Link your sources with conversational transitions. Make sure your commentary dominates each body paragraph. </a:t>
            </a:r>
          </a:p>
          <a:p>
            <a:r>
              <a:rPr lang="en-US" dirty="0" smtClean="0"/>
              <a:t>Example:  </a:t>
            </a:r>
            <a:r>
              <a:rPr lang="en-US" i="1" dirty="0" smtClean="0"/>
              <a:t>(</a:t>
            </a:r>
            <a:r>
              <a:rPr lang="en-US" i="1" dirty="0" smtClean="0">
                <a:solidFill>
                  <a:srgbClr val="FF0000"/>
                </a:solidFill>
              </a:rPr>
              <a:t>Claim</a:t>
            </a:r>
            <a:r>
              <a:rPr lang="en-US" i="1" dirty="0" smtClean="0"/>
              <a:t>, </a:t>
            </a:r>
            <a:r>
              <a:rPr lang="en-US" i="1" dirty="0" smtClean="0">
                <a:solidFill>
                  <a:schemeClr val="accent2">
                    <a:lumMod val="20000"/>
                    <a:lumOff val="80000"/>
                  </a:schemeClr>
                </a:solidFill>
              </a:rPr>
              <a:t>Data</a:t>
            </a:r>
            <a:r>
              <a:rPr lang="en-US" i="1" dirty="0" smtClean="0"/>
              <a:t>, </a:t>
            </a:r>
            <a:r>
              <a:rPr lang="en-US" i="1" dirty="0" smtClean="0">
                <a:solidFill>
                  <a:schemeClr val="accent3">
                    <a:lumMod val="60000"/>
                    <a:lumOff val="40000"/>
                  </a:schemeClr>
                </a:solidFill>
              </a:rPr>
              <a:t>Commentary</a:t>
            </a:r>
            <a:r>
              <a:rPr lang="en-US" i="1" dirty="0" smtClean="0"/>
              <a:t>): </a:t>
            </a:r>
            <a:r>
              <a:rPr lang="en-US" i="1" dirty="0" smtClean="0">
                <a:solidFill>
                  <a:srgbClr val="FF0000"/>
                </a:solidFill>
              </a:rPr>
              <a:t>Although s</a:t>
            </a:r>
            <a:r>
              <a:rPr lang="en-US" i="1" dirty="0" smtClean="0">
                <a:solidFill>
                  <a:srgbClr val="FF0000"/>
                </a:solidFill>
              </a:rPr>
              <a:t>ome </a:t>
            </a:r>
            <a:r>
              <a:rPr lang="en-US" i="1" dirty="0">
                <a:solidFill>
                  <a:srgbClr val="FF0000"/>
                </a:solidFill>
              </a:rPr>
              <a:t>believe </a:t>
            </a:r>
            <a:r>
              <a:rPr lang="en-US" i="1" dirty="0" smtClean="0">
                <a:solidFill>
                  <a:srgbClr val="FF0000"/>
                </a:solidFill>
              </a:rPr>
              <a:t>the literal cost of college outweighs its benefits, this turns out to be mostly untrue</a:t>
            </a:r>
            <a:r>
              <a:rPr lang="en-US" dirty="0" smtClean="0">
                <a:solidFill>
                  <a:srgbClr val="FF0000"/>
                </a:solidFill>
              </a:rPr>
              <a:t>. </a:t>
            </a:r>
            <a:r>
              <a:rPr lang="en-US" i="1" dirty="0" smtClean="0">
                <a:solidFill>
                  <a:schemeClr val="accent2">
                    <a:lumMod val="20000"/>
                    <a:lumOff val="80000"/>
                  </a:schemeClr>
                </a:solidFill>
              </a:rPr>
              <a:t>For example, Source A, a high school teacher and community college promoter, argues </a:t>
            </a:r>
            <a:r>
              <a:rPr lang="en-US" i="1" dirty="0" smtClean="0">
                <a:solidFill>
                  <a:schemeClr val="accent2">
                    <a:lumMod val="20000"/>
                    <a:lumOff val="80000"/>
                  </a:schemeClr>
                </a:solidFill>
              </a:rPr>
              <a:t>that </a:t>
            </a:r>
            <a:r>
              <a:rPr lang="en-US" i="1" dirty="0" smtClean="0">
                <a:solidFill>
                  <a:schemeClr val="accent2">
                    <a:lumMod val="20000"/>
                    <a:lumOff val="80000"/>
                  </a:schemeClr>
                </a:solidFill>
              </a:rPr>
              <a:t>a four-year college is “ridiculously overpriced” </a:t>
            </a:r>
            <a:r>
              <a:rPr lang="en-US" i="1" dirty="0" smtClean="0">
                <a:solidFill>
                  <a:schemeClr val="accent2">
                    <a:lumMod val="20000"/>
                    <a:lumOff val="80000"/>
                  </a:schemeClr>
                </a:solidFill>
              </a:rPr>
              <a:t>and that </a:t>
            </a:r>
            <a:r>
              <a:rPr lang="en-US" i="1" dirty="0" smtClean="0">
                <a:solidFill>
                  <a:schemeClr val="accent2">
                    <a:lumMod val="20000"/>
                    <a:lumOff val="80000"/>
                  </a:schemeClr>
                </a:solidFill>
              </a:rPr>
              <a:t>“associates degrees” are enough for the students from her school (Jones). Meanwhile Source D, the Wal-Mart CEO and slave-wage provider, </a:t>
            </a:r>
            <a:r>
              <a:rPr lang="en-US" i="1" dirty="0" smtClean="0">
                <a:solidFill>
                  <a:schemeClr val="accent2">
                    <a:lumMod val="20000"/>
                    <a:lumOff val="80000"/>
                  </a:schemeClr>
                </a:solidFill>
              </a:rPr>
              <a:t>Sa</a:t>
            </a:r>
            <a:r>
              <a:rPr lang="en-US" i="1" dirty="0">
                <a:solidFill>
                  <a:schemeClr val="accent2">
                    <a:lumMod val="20000"/>
                    <a:lumOff val="80000"/>
                  </a:schemeClr>
                </a:solidFill>
              </a:rPr>
              <a:t>m</a:t>
            </a:r>
            <a:r>
              <a:rPr lang="en-US" i="1" dirty="0" smtClean="0">
                <a:solidFill>
                  <a:schemeClr val="accent2">
                    <a:lumMod val="20000"/>
                    <a:lumOff val="80000"/>
                  </a:schemeClr>
                </a:solidFill>
              </a:rPr>
              <a:t> Smith, agrees with Jones, </a:t>
            </a:r>
            <a:r>
              <a:rPr lang="en-US" i="1" dirty="0" smtClean="0">
                <a:solidFill>
                  <a:schemeClr val="accent2">
                    <a:lumMod val="20000"/>
                    <a:lumOff val="80000"/>
                  </a:schemeClr>
                </a:solidFill>
              </a:rPr>
              <a:t>“College costs too much</a:t>
            </a:r>
            <a:r>
              <a:rPr lang="is-IS" i="1" dirty="0">
                <a:solidFill>
                  <a:schemeClr val="accent2">
                    <a:lumMod val="20000"/>
                    <a:lumOff val="80000"/>
                  </a:schemeClr>
                </a:solidFill>
              </a:rPr>
              <a:t>.</a:t>
            </a:r>
            <a:r>
              <a:rPr lang="en-US" i="1" dirty="0" smtClean="0">
                <a:solidFill>
                  <a:schemeClr val="accent2">
                    <a:lumMod val="20000"/>
                    <a:lumOff val="80000"/>
                  </a:schemeClr>
                </a:solidFill>
              </a:rPr>
              <a:t>” He also indicated that Wal-Mart is ”always hiring.” (Smith). </a:t>
            </a:r>
            <a:r>
              <a:rPr lang="en-US" i="1" dirty="0" smtClean="0">
                <a:solidFill>
                  <a:schemeClr val="accent3">
                    <a:lumMod val="60000"/>
                    <a:lumOff val="40000"/>
                  </a:schemeClr>
                </a:solidFill>
              </a:rPr>
              <a:t>Clearly, </a:t>
            </a:r>
            <a:r>
              <a:rPr lang="en-US" i="1" dirty="0" smtClean="0">
                <a:solidFill>
                  <a:schemeClr val="accent3">
                    <a:lumMod val="60000"/>
                    <a:lumOff val="40000"/>
                  </a:schemeClr>
                </a:solidFill>
              </a:rPr>
              <a:t>college has its critics. </a:t>
            </a:r>
            <a:r>
              <a:rPr lang="en-US" i="1" dirty="0" smtClean="0">
                <a:solidFill>
                  <a:schemeClr val="accent3">
                    <a:lumMod val="60000"/>
                    <a:lumOff val="40000"/>
                  </a:schemeClr>
                </a:solidFill>
              </a:rPr>
              <a:t>No one denies </a:t>
            </a:r>
            <a:r>
              <a:rPr lang="en-US" i="1" dirty="0" smtClean="0">
                <a:solidFill>
                  <a:schemeClr val="accent3">
                    <a:lumMod val="60000"/>
                    <a:lumOff val="40000"/>
                  </a:schemeClr>
                </a:solidFill>
              </a:rPr>
              <a:t>college costs have skyrocketed or that minimum wage jobs are easy enough to get with just a high school diploma. However</a:t>
            </a:r>
            <a:r>
              <a:rPr lang="en-US" i="1" dirty="0" smtClean="0">
                <a:solidFill>
                  <a:schemeClr val="accent3">
                    <a:lumMod val="60000"/>
                    <a:lumOff val="40000"/>
                  </a:schemeClr>
                </a:solidFill>
              </a:rPr>
              <a:t>, the </a:t>
            </a:r>
            <a:r>
              <a:rPr lang="en-US" i="1" dirty="0" smtClean="0">
                <a:solidFill>
                  <a:schemeClr val="accent3">
                    <a:lumMod val="60000"/>
                    <a:lumOff val="40000"/>
                  </a:schemeClr>
                </a:solidFill>
              </a:rPr>
              <a:t>‘too expensive’ argument has </a:t>
            </a:r>
            <a:r>
              <a:rPr lang="en-US" i="1" dirty="0" smtClean="0">
                <a:solidFill>
                  <a:schemeClr val="accent3">
                    <a:lumMod val="60000"/>
                    <a:lumOff val="40000"/>
                  </a:schemeClr>
                </a:solidFill>
              </a:rPr>
              <a:t>one great flaw: </a:t>
            </a:r>
            <a:r>
              <a:rPr lang="en-US" i="1" dirty="0" smtClean="0">
                <a:solidFill>
                  <a:schemeClr val="accent3">
                    <a:lumMod val="60000"/>
                    <a:lumOff val="40000"/>
                  </a:schemeClr>
                </a:solidFill>
              </a:rPr>
              <a:t>graduates from a four-year college make double what a high school graduate can make and significantly more than those with just an associates degree. </a:t>
            </a:r>
            <a:r>
              <a:rPr lang="en-US" i="1" dirty="0" smtClean="0">
                <a:solidFill>
                  <a:schemeClr val="accent3">
                    <a:lumMod val="60000"/>
                    <a:lumOff val="40000"/>
                  </a:schemeClr>
                </a:solidFill>
              </a:rPr>
              <a:t>The cost argument doesn’t </a:t>
            </a:r>
            <a:r>
              <a:rPr lang="en-US" i="1" dirty="0" smtClean="0">
                <a:solidFill>
                  <a:schemeClr val="accent3">
                    <a:lumMod val="60000"/>
                    <a:lumOff val="40000"/>
                  </a:schemeClr>
                </a:solidFill>
              </a:rPr>
              <a:t>hold water for other reasons. Recently, on a trip to </a:t>
            </a:r>
            <a:r>
              <a:rPr lang="en-US" i="1" dirty="0" smtClean="0">
                <a:solidFill>
                  <a:schemeClr val="accent3">
                    <a:lumMod val="60000"/>
                    <a:lumOff val="40000"/>
                  </a:schemeClr>
                </a:solidFill>
              </a:rPr>
              <a:t>Colorado University, friends soaked up the campus atmosphere and felt the vibe of learning. </a:t>
            </a:r>
            <a:r>
              <a:rPr lang="en-US" i="1" dirty="0" smtClean="0">
                <a:solidFill>
                  <a:schemeClr val="accent3">
                    <a:lumMod val="60000"/>
                    <a:lumOff val="40000"/>
                  </a:schemeClr>
                </a:solidFill>
              </a:rPr>
              <a:t>To suggest </a:t>
            </a:r>
            <a:r>
              <a:rPr lang="en-US" i="1" dirty="0" smtClean="0">
                <a:solidFill>
                  <a:schemeClr val="accent3">
                    <a:lumMod val="60000"/>
                    <a:lumOff val="40000"/>
                  </a:schemeClr>
                </a:solidFill>
              </a:rPr>
              <a:t>students should be denied the four-year cultural experience of immersed learning is to be an elitist. Notice how all of the people telling us not to go to college went to college themselves?</a:t>
            </a:r>
            <a:endParaRPr lang="en-US" i="1" dirty="0" smtClean="0">
              <a:solidFill>
                <a:schemeClr val="accent3">
                  <a:lumMod val="60000"/>
                  <a:lumOff val="40000"/>
                </a:schemeClr>
              </a:solidFill>
            </a:endParaRPr>
          </a:p>
          <a:p>
            <a:r>
              <a:rPr lang="en-US" dirty="0" smtClean="0"/>
              <a:t>Notice how the sources are introduced TWICE each. The first time is to impress College Board with your close reading of the introductory information and the second is kind of like a College Board-world citation format – like MLA, but not.</a:t>
            </a:r>
          </a:p>
          <a:p>
            <a:r>
              <a:rPr lang="en-US" dirty="0" smtClean="0"/>
              <a:t>Notice too, how the above paragraph mixes explicit quotes (between the quotations) and implicit paraphrasing</a:t>
            </a:r>
            <a:r>
              <a:rPr lang="is-IS" dirty="0" smtClean="0"/>
              <a:t>… both of these methods are data.</a:t>
            </a:r>
            <a:endParaRPr lang="en-US" dirty="0" smtClean="0"/>
          </a:p>
          <a:p>
            <a:r>
              <a:rPr lang="en-US" dirty="0" smtClean="0"/>
              <a:t>Notice the transition above - by making it argumentative – your voice stands out among the other sources. Your arguments MUST remain central.</a:t>
            </a:r>
            <a:endParaRPr lang="en-US" dirty="0"/>
          </a:p>
        </p:txBody>
      </p:sp>
    </p:spTree>
    <p:extLst>
      <p:ext uri="{BB962C8B-B14F-4D97-AF65-F5344CB8AC3E}">
        <p14:creationId xmlns:p14="http://schemas.microsoft.com/office/powerpoint/2010/main" val="221801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p:txBody>
          <a:bodyPr/>
          <a:lstStyle/>
          <a:p>
            <a:r>
              <a:rPr lang="en-US" smtClean="0"/>
              <a:t>Restate challenge, this time use a metaphor.</a:t>
            </a:r>
          </a:p>
          <a:p>
            <a:r>
              <a:rPr lang="en-US" smtClean="0"/>
              <a:t>Restate issues, factors.</a:t>
            </a:r>
          </a:p>
          <a:p>
            <a:r>
              <a:rPr lang="en-US" smtClean="0"/>
              <a:t>Restate your argument.</a:t>
            </a:r>
          </a:p>
          <a:p>
            <a:endParaRPr lang="en-US"/>
          </a:p>
        </p:txBody>
      </p:sp>
    </p:spTree>
    <p:extLst>
      <p:ext uri="{BB962C8B-B14F-4D97-AF65-F5344CB8AC3E}">
        <p14:creationId xmlns:p14="http://schemas.microsoft.com/office/powerpoint/2010/main" val="1119044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Revolution.thmx</Template>
  <TotalTime>3212</TotalTime>
  <Words>690</Words>
  <Application>Microsoft Macintosh PowerPoint</Application>
  <PresentationFormat>On-screen Show (4:3)</PresentationFormat>
  <Paragraphs>42</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Trebuchet MS</vt:lpstr>
      <vt:lpstr>Wingdings 2</vt:lpstr>
      <vt:lpstr>Revolution</vt:lpstr>
      <vt:lpstr>AP Lang</vt:lpstr>
      <vt:lpstr>Format</vt:lpstr>
      <vt:lpstr>Where to Begin</vt:lpstr>
      <vt:lpstr>While You Read</vt:lpstr>
      <vt:lpstr>Start Writing…</vt:lpstr>
      <vt:lpstr>Introduction</vt:lpstr>
      <vt:lpstr>Conversation With Sources</vt:lpstr>
      <vt:lpstr>Conclusion</vt:lpstr>
    </vt:vector>
  </TitlesOfParts>
  <Company>SVVSD</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Lang</dc:title>
  <dc:creator>local</dc:creator>
  <cp:lastModifiedBy>Microsoft Office User</cp:lastModifiedBy>
  <cp:revision>38</cp:revision>
  <dcterms:created xsi:type="dcterms:W3CDTF">2013-12-04T16:27:01Z</dcterms:created>
  <dcterms:modified xsi:type="dcterms:W3CDTF">2018-01-23T15:35:17Z</dcterms:modified>
</cp:coreProperties>
</file>