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90"/>
    <p:restoredTop sz="92024"/>
  </p:normalViewPr>
  <p:slideViewPr>
    <p:cSldViewPr snapToGrid="0" snapToObjects="1">
      <p:cViewPr varScale="1">
        <p:scale>
          <a:sx n="107" d="100"/>
          <a:sy n="107" d="100"/>
        </p:scale>
        <p:origin x="47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70556-928D-F649-95A3-93439B537EDF}" type="datetimeFigureOut">
              <a:rPr lang="en-US" smtClean="0"/>
              <a:t>9/23/16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AD9CB-CEA1-1C4B-8FB8-E377A049F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59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AD9CB-CEA1-1C4B-8FB8-E377A049F4C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3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September 23,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September 23,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September 23,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September 23,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September 23,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September 23,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September 23,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September 23,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September 23,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September 23,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September 23,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September 23, 2016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8ak6zsczYpk&amp;list=PLC1EDzqtkrh8lMcAs7HwUYlaXDbnSFlG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-m6UKS1L0YQ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HwSKkKrUzUk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leanvideosearch.com/media/action/yt/watch?v=mFFtpd8VNN0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cleanvideosearch.com/media/action/yt/watch?videoId=hhSdrXHL8h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Literary Elements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Visual Exploration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Elements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Plot</a:t>
            </a:r>
          </a:p>
          <a:p>
            <a:r>
              <a:rPr lang="en-US" dirty="0" smtClean="0"/>
              <a:t>Character</a:t>
            </a:r>
          </a:p>
          <a:p>
            <a:r>
              <a:rPr lang="en-US" dirty="0" smtClean="0"/>
              <a:t>Setting</a:t>
            </a:r>
          </a:p>
          <a:p>
            <a:r>
              <a:rPr lang="en-US" dirty="0" smtClean="0"/>
              <a:t>Symbol</a:t>
            </a:r>
          </a:p>
          <a:p>
            <a:r>
              <a:rPr lang="en-US" dirty="0" smtClean="0"/>
              <a:t>Motif</a:t>
            </a:r>
          </a:p>
          <a:p>
            <a:r>
              <a:rPr lang="en-US" dirty="0" smtClean="0"/>
              <a:t>Style</a:t>
            </a:r>
          </a:p>
          <a:p>
            <a:pPr lvl="1"/>
            <a:r>
              <a:rPr lang="en-US" dirty="0" smtClean="0"/>
              <a:t>Tone</a:t>
            </a:r>
          </a:p>
          <a:p>
            <a:pPr lvl="1"/>
            <a:r>
              <a:rPr lang="en-US" dirty="0" smtClean="0"/>
              <a:t>Mood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magery</a:t>
            </a:r>
          </a:p>
          <a:p>
            <a:r>
              <a:rPr lang="en-US" dirty="0" smtClean="0"/>
              <a:t>Theme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58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Mountain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story or tale with common components such as: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Foreshadowing</a:t>
            </a:r>
          </a:p>
          <a:p>
            <a:r>
              <a:rPr lang="en-US" dirty="0" smtClean="0"/>
              <a:t>Conflict</a:t>
            </a:r>
          </a:p>
          <a:p>
            <a:r>
              <a:rPr lang="en-US" dirty="0" smtClean="0"/>
              <a:t>Rising Action</a:t>
            </a:r>
          </a:p>
          <a:p>
            <a:r>
              <a:rPr lang="en-US" dirty="0" smtClean="0"/>
              <a:t>Climax</a:t>
            </a:r>
          </a:p>
          <a:p>
            <a:r>
              <a:rPr lang="en-US" dirty="0" smtClean="0"/>
              <a:t>Falling Action</a:t>
            </a:r>
          </a:p>
          <a:p>
            <a:r>
              <a:rPr lang="en-US" dirty="0" smtClean="0"/>
              <a:t>Resolution </a:t>
            </a:r>
          </a:p>
          <a:p>
            <a:r>
              <a:rPr lang="en-US" dirty="0" smtClean="0"/>
              <a:t>See if you can track the action in this clip:</a:t>
            </a:r>
          </a:p>
          <a:p>
            <a:r>
              <a:rPr lang="en-US" dirty="0">
                <a:hlinkClick r:id="rId2"/>
              </a:rPr>
              <a:t>https://www.youtube.com/watch?v=8ak6zsczYpk&amp;list=</a:t>
            </a:r>
            <a:r>
              <a:rPr lang="en-US" dirty="0" smtClean="0">
                <a:hlinkClick r:id="rId2"/>
              </a:rPr>
              <a:t>PLC1EDzqtkrh8lMcAs7HwUYlaXDbnSFlGp</a:t>
            </a:r>
            <a:endParaRPr lang="en-US" dirty="0" smtClean="0"/>
          </a:p>
          <a:p>
            <a:endParaRPr lang="en-US" dirty="0" smtClean="0"/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38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Traits:  Physical Description, Action, Thoughts, Words</a:t>
            </a:r>
          </a:p>
          <a:p>
            <a:r>
              <a:rPr lang="en-US" dirty="0" smtClean="0"/>
              <a:t>Flat Character vs. Round Character</a:t>
            </a:r>
          </a:p>
          <a:p>
            <a:r>
              <a:rPr lang="en-US" dirty="0" smtClean="0"/>
              <a:t>Point of View (First vs. Third)</a:t>
            </a:r>
          </a:p>
          <a:p>
            <a:r>
              <a:rPr lang="en-US" dirty="0" smtClean="0"/>
              <a:t>Symbol: An object or something material that represents something else</a:t>
            </a:r>
          </a:p>
          <a:p>
            <a:r>
              <a:rPr lang="en-US" dirty="0" smtClean="0"/>
              <a:t>Symbolism: In this clip from Spiderman 2, notice the Character symbolism at the end of the scene when the crown passes him through the subway car. </a:t>
            </a:r>
            <a:r>
              <a:rPr lang="en-US" dirty="0"/>
              <a:t> </a:t>
            </a:r>
            <a:r>
              <a:rPr lang="en-US" dirty="0" smtClean="0"/>
              <a:t>What does </a:t>
            </a:r>
            <a:r>
              <a:rPr lang="en-US" dirty="0" err="1" smtClean="0"/>
              <a:t>Spidey</a:t>
            </a:r>
            <a:r>
              <a:rPr lang="en-US" dirty="0" smtClean="0"/>
              <a:t> represent </a:t>
            </a:r>
            <a:r>
              <a:rPr lang="en-US" smtClean="0"/>
              <a:t>here?</a:t>
            </a:r>
          </a:p>
          <a:p>
            <a:endParaRPr lang="en-US" dirty="0" smtClean="0"/>
          </a:p>
          <a:p>
            <a:r>
              <a:rPr lang="en-US" dirty="0">
                <a:hlinkClick r:id="rId2"/>
              </a:rPr>
              <a:t>https://www.youtube.com/watch?v=-</a:t>
            </a:r>
            <a:r>
              <a:rPr lang="en-US" dirty="0" smtClean="0">
                <a:hlinkClick r:id="rId2"/>
              </a:rPr>
              <a:t>m6UKS1L0YQ</a:t>
            </a:r>
            <a:endParaRPr lang="en-US" dirty="0" smtClean="0"/>
          </a:p>
          <a:p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53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physical world</a:t>
            </a:r>
          </a:p>
          <a:p>
            <a:r>
              <a:rPr lang="en-US" dirty="0" smtClean="0"/>
              <a:t>The time in which the action takes place</a:t>
            </a:r>
          </a:p>
          <a:p>
            <a:r>
              <a:rPr lang="en-US" dirty="0" smtClean="0"/>
              <a:t>The social milieu (the environment where you find all the manners, customs, and moral values of the people)</a:t>
            </a:r>
          </a:p>
          <a:p>
            <a:r>
              <a:rPr lang="en-US" dirty="0" smtClean="0"/>
              <a:t>When setting reveals character?  The setting may help us to understand a characters motives and behaviors. For example, if your house is cold in the winter, you may wear more clothes, take longer showers, or even eat </a:t>
            </a:r>
            <a:r>
              <a:rPr lang="en-US" smtClean="0"/>
              <a:t>more food.</a:t>
            </a:r>
            <a:endParaRPr lang="en-US" dirty="0" smtClean="0"/>
          </a:p>
          <a:p>
            <a:r>
              <a:rPr lang="en-US" dirty="0" smtClean="0"/>
              <a:t>This one is a “no brainer” to see how setting affects everything:</a:t>
            </a:r>
          </a:p>
          <a:p>
            <a:r>
              <a:rPr lang="en-US" dirty="0">
                <a:hlinkClick r:id="rId2"/>
              </a:rPr>
              <a:t>http://www.youtube.com/watch?v=</a:t>
            </a:r>
            <a:r>
              <a:rPr lang="en-US" dirty="0" smtClean="0">
                <a:hlinkClick r:id="rId2"/>
              </a:rPr>
              <a:t>HwSKkKrUzUk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8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Symbols &amp; Motif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symbol is a material object representing something else.</a:t>
            </a:r>
          </a:p>
          <a:p>
            <a:r>
              <a:rPr lang="en-US" dirty="0" smtClean="0"/>
              <a:t>In film and literature, a symbol can be an object, concept, or even structure.</a:t>
            </a:r>
          </a:p>
          <a:p>
            <a:r>
              <a:rPr lang="en-US" dirty="0" smtClean="0"/>
              <a:t>A motif is any recurring symbol (things that show up more than once).</a:t>
            </a:r>
          </a:p>
          <a:p>
            <a:r>
              <a:rPr lang="en-US" i="1" dirty="0"/>
              <a:t>The Notebook </a:t>
            </a:r>
            <a:r>
              <a:rPr lang="en-US" dirty="0"/>
              <a:t>can’t be in every scene of </a:t>
            </a:r>
            <a:r>
              <a:rPr lang="en-US" i="1" dirty="0"/>
              <a:t>The Notebook </a:t>
            </a:r>
            <a:r>
              <a:rPr lang="en-US" dirty="0"/>
              <a:t>, so it’s theme of everlasting love is enhanced by different symbols… see if you can spot them in this scene.</a:t>
            </a:r>
          </a:p>
          <a:p>
            <a:r>
              <a:rPr lang="en-US" dirty="0" smtClean="0"/>
              <a:t>Bats in</a:t>
            </a:r>
            <a:r>
              <a:rPr lang="en-US" i="1" dirty="0" smtClean="0"/>
              <a:t> Batman </a:t>
            </a:r>
            <a:r>
              <a:rPr lang="en-US" dirty="0" smtClean="0"/>
              <a:t>are a symbol </a:t>
            </a:r>
            <a:r>
              <a:rPr lang="en-US" u="sng" dirty="0" smtClean="0"/>
              <a:t>and</a:t>
            </a:r>
            <a:r>
              <a:rPr lang="en-US" dirty="0" smtClean="0"/>
              <a:t> a motif.  The symbolism is pretty obvious; he only comes out at night, he likes caves, etc.  As a motif, showing bats periodically remind us of Batman’s brooding, dark nature. However, in the </a:t>
            </a:r>
            <a:r>
              <a:rPr lang="en-US" i="1" dirty="0" smtClean="0"/>
              <a:t>Dark Knight Rises</a:t>
            </a:r>
            <a:r>
              <a:rPr lang="en-US" dirty="0" smtClean="0"/>
              <a:t>, Christopher Nolan tapped into a different motif… can you spot it?</a:t>
            </a:r>
          </a:p>
        </p:txBody>
      </p:sp>
    </p:spTree>
    <p:extLst>
      <p:ext uri="{BB962C8B-B14F-4D97-AF65-F5344CB8AC3E}">
        <p14:creationId xmlns:p14="http://schemas.microsoft.com/office/powerpoint/2010/main" val="181627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way the author uses words to establish mood, tone, imagery, and meaning.</a:t>
            </a:r>
          </a:p>
          <a:p>
            <a:r>
              <a:rPr lang="en-US" dirty="0" smtClean="0"/>
              <a:t>Word choice</a:t>
            </a:r>
          </a:p>
          <a:p>
            <a:r>
              <a:rPr lang="en-US" dirty="0" smtClean="0"/>
              <a:t>Sentence structure</a:t>
            </a:r>
          </a:p>
          <a:p>
            <a:r>
              <a:rPr lang="en-US" dirty="0" smtClean="0"/>
              <a:t>Figurative language (simile, metaphors, personification, hyperbole, puns)</a:t>
            </a:r>
          </a:p>
          <a:p>
            <a:r>
              <a:rPr lang="en-US" dirty="0" smtClean="0"/>
              <a:t>Sentence arrangement</a:t>
            </a:r>
          </a:p>
          <a:p>
            <a:r>
              <a:rPr lang="en-US" dirty="0" smtClean="0"/>
              <a:t>Notice the editing, rain, music, and attitude of </a:t>
            </a:r>
            <a:r>
              <a:rPr lang="en-US" dirty="0" err="1" smtClean="0"/>
              <a:t>Zuckerberg</a:t>
            </a:r>
            <a:r>
              <a:rPr lang="en-US" dirty="0" smtClean="0"/>
              <a:t>, all creating David Fincher’s sense of drama in this scene from “The Social Network.”</a:t>
            </a:r>
          </a:p>
          <a:p>
            <a:r>
              <a:rPr lang="en-US" dirty="0">
                <a:hlinkClick r:id="rId2"/>
              </a:rPr>
              <a:t>http://www.cleanvideosearch.com/media/action/yt/watch?v=</a:t>
            </a:r>
            <a:r>
              <a:rPr lang="en-US" dirty="0" smtClean="0">
                <a:hlinkClick r:id="rId2"/>
              </a:rPr>
              <a:t>mFFtpd8VNN0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661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Theme is NOT the subject or topic of a literary work but rather what does the literature SAY about that topic.</a:t>
            </a:r>
          </a:p>
          <a:p>
            <a:r>
              <a:rPr lang="en-US" dirty="0" smtClean="0"/>
              <a:t>Example. This play is about love. That is its subject</a:t>
            </a:r>
          </a:p>
          <a:p>
            <a:r>
              <a:rPr lang="en-US" dirty="0" smtClean="0"/>
              <a:t>The play’s theme tells us something about the nature of love.  It’s theme is that love can be all powerful, all consuming, and despite all odds, love </a:t>
            </a:r>
            <a:r>
              <a:rPr lang="en-US" u="sng" dirty="0" smtClean="0"/>
              <a:t>will</a:t>
            </a:r>
            <a:r>
              <a:rPr lang="en-US" dirty="0" smtClean="0"/>
              <a:t> win out, in short, love transcends even death.</a:t>
            </a:r>
          </a:p>
          <a:p>
            <a:r>
              <a:rPr lang="en-US" dirty="0">
                <a:hlinkClick r:id="rId3"/>
              </a:rPr>
              <a:t>http://www.cleanvideosearch.com/media/action/yt/watch?videoId=</a:t>
            </a:r>
            <a:r>
              <a:rPr lang="en-US" dirty="0" smtClean="0">
                <a:hlinkClick r:id="rId3"/>
              </a:rPr>
              <a:t>hhSdrXHL8hY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16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1697</TotalTime>
  <Words>524</Words>
  <Application>Microsoft Macintosh PowerPoint</Application>
  <PresentationFormat>On-screen Show (4:3)</PresentationFormat>
  <Paragraphs>60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Gill Sans MT</vt:lpstr>
      <vt:lpstr>Wingdings 3</vt:lpstr>
      <vt:lpstr>Urban Pop</vt:lpstr>
      <vt:lpstr>Literary Elements</vt:lpstr>
      <vt:lpstr>Literary Elements Review</vt:lpstr>
      <vt:lpstr>Plot Mountain</vt:lpstr>
      <vt:lpstr>Character</vt:lpstr>
      <vt:lpstr>Setting</vt:lpstr>
      <vt:lpstr>Symbols &amp; Motif </vt:lpstr>
      <vt:lpstr>Style</vt:lpstr>
      <vt:lpstr>Theme</vt:lpstr>
    </vt:vector>
  </TitlesOfParts>
  <Company>SVVSD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Components</dc:title>
  <dc:creator>local</dc:creator>
  <cp:lastModifiedBy>Microsoft Office User</cp:lastModifiedBy>
  <cp:revision>33</cp:revision>
  <dcterms:created xsi:type="dcterms:W3CDTF">2013-09-11T19:38:28Z</dcterms:created>
  <dcterms:modified xsi:type="dcterms:W3CDTF">2016-09-23T16:44:37Z</dcterms:modified>
</cp:coreProperties>
</file>