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September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September 3,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8ak6zsczYpk&amp;list=PLC1EDzqtkrh8lMcAs7HwUYlaXDbnSFlG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=sBV529g3dB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wSKkKrUzU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m4PncDq1ck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=mFFtpd8VNN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hhSdrXHL8h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Visual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Elements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</a:t>
            </a:r>
          </a:p>
          <a:p>
            <a:r>
              <a:rPr lang="en-US" dirty="0" smtClean="0"/>
              <a:t>Character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Motif</a:t>
            </a:r>
          </a:p>
          <a:p>
            <a:r>
              <a:rPr lang="en-US" dirty="0" smtClean="0"/>
              <a:t>Style</a:t>
            </a:r>
            <a:endParaRPr lang="en-US" dirty="0" smtClean="0"/>
          </a:p>
          <a:p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8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Mountain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story or tale with common components such as:</a:t>
            </a:r>
          </a:p>
          <a:p>
            <a:r>
              <a:rPr lang="en-US" dirty="0" smtClean="0"/>
              <a:t>Introduction</a:t>
            </a:r>
            <a:endParaRPr lang="en-US" dirty="0" smtClean="0"/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Rising Action</a:t>
            </a:r>
          </a:p>
          <a:p>
            <a:r>
              <a:rPr lang="en-US" dirty="0" smtClean="0"/>
              <a:t>Climax</a:t>
            </a:r>
          </a:p>
          <a:p>
            <a:r>
              <a:rPr lang="en-US" dirty="0" smtClean="0"/>
              <a:t>Falling Action</a:t>
            </a:r>
          </a:p>
          <a:p>
            <a:r>
              <a:rPr lang="en-US" dirty="0" smtClean="0"/>
              <a:t>Resolution</a:t>
            </a:r>
          </a:p>
          <a:p>
            <a:r>
              <a:rPr lang="en-US" dirty="0" smtClean="0"/>
              <a:t>See if you can track the action in this clip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2"/>
              </a:rPr>
              <a:t>https://www.youtube.com/watch?v=8ak6zsczYpk&amp;list=</a:t>
            </a:r>
            <a:r>
              <a:rPr lang="en-US" dirty="0" smtClean="0">
                <a:hlinkClick r:id="rId2"/>
              </a:rPr>
              <a:t>PLC1EDzqtkrh8lMcAs7HwUYlaXDbnSFlGp</a:t>
            </a: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38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Traits:  Physical Description, Action, Thoughts, Words</a:t>
            </a:r>
          </a:p>
          <a:p>
            <a:r>
              <a:rPr lang="en-US" dirty="0" smtClean="0"/>
              <a:t>Flat </a:t>
            </a:r>
            <a:r>
              <a:rPr lang="en-US" dirty="0" smtClean="0"/>
              <a:t>Character vs. Round </a:t>
            </a:r>
            <a:r>
              <a:rPr lang="en-US" dirty="0" smtClean="0"/>
              <a:t>Character</a:t>
            </a:r>
          </a:p>
          <a:p>
            <a:r>
              <a:rPr lang="en-US" dirty="0" smtClean="0"/>
              <a:t>Point of </a:t>
            </a:r>
            <a:r>
              <a:rPr lang="en-US" dirty="0" smtClean="0"/>
              <a:t>View (First vs. Third)</a:t>
            </a:r>
          </a:p>
          <a:p>
            <a:r>
              <a:rPr lang="en-US" dirty="0" smtClean="0"/>
              <a:t>Symbol: An object or something material that represents something else</a:t>
            </a:r>
            <a:endParaRPr lang="en-US" dirty="0" smtClean="0"/>
          </a:p>
          <a:p>
            <a:r>
              <a:rPr lang="en-US" dirty="0" smtClean="0"/>
              <a:t>Symbolism</a:t>
            </a:r>
            <a:r>
              <a:rPr lang="en-US" dirty="0" smtClean="0"/>
              <a:t>: In this clip from Spiderman 2, notice the Character symbolism at the end of the scene when the crown passes him through the subway car. </a:t>
            </a:r>
            <a:r>
              <a:rPr lang="en-US" dirty="0"/>
              <a:t> </a:t>
            </a:r>
            <a:r>
              <a:rPr lang="en-US" dirty="0" smtClean="0"/>
              <a:t>What does </a:t>
            </a:r>
            <a:r>
              <a:rPr lang="en-US" dirty="0" err="1" smtClean="0"/>
              <a:t>Spidey</a:t>
            </a:r>
            <a:r>
              <a:rPr lang="en-US" dirty="0" smtClean="0"/>
              <a:t> represent here?</a:t>
            </a:r>
          </a:p>
          <a:p>
            <a:r>
              <a:rPr lang="en-US" dirty="0">
                <a:hlinkClick r:id="rId2"/>
              </a:rPr>
              <a:t>http://www.cleanvideosearch.com/media/action/yt/watch?v=</a:t>
            </a:r>
            <a:r>
              <a:rPr lang="en-US" dirty="0" smtClean="0">
                <a:hlinkClick r:id="rId2"/>
              </a:rPr>
              <a:t>sBV529g3dBU</a:t>
            </a: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3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physical world</a:t>
            </a:r>
          </a:p>
          <a:p>
            <a:r>
              <a:rPr lang="en-US" dirty="0" smtClean="0"/>
              <a:t>The time in which the action takes place</a:t>
            </a:r>
          </a:p>
          <a:p>
            <a:r>
              <a:rPr lang="en-US" dirty="0" smtClean="0"/>
              <a:t>The social environment (manners, customs, and moral values)</a:t>
            </a:r>
          </a:p>
          <a:p>
            <a:r>
              <a:rPr lang="en-US" dirty="0" smtClean="0"/>
              <a:t>When setting reveals character?  The setting may help us to understand a characters motives and behaviors.</a:t>
            </a:r>
          </a:p>
          <a:p>
            <a:r>
              <a:rPr lang="en-US" dirty="0" smtClean="0"/>
              <a:t>This one is a “no brainer” to see how setting affects everything:</a:t>
            </a:r>
          </a:p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HwSKkKrUzUk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8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Recurring Object, Concept, or Structure in a work of </a:t>
            </a:r>
            <a:r>
              <a:rPr lang="en-US" dirty="0" smtClean="0"/>
              <a:t>art</a:t>
            </a:r>
          </a:p>
          <a:p>
            <a:r>
              <a:rPr lang="en-US" dirty="0" smtClean="0"/>
              <a:t>Different from a Symbol that may only show up once.</a:t>
            </a:r>
            <a:endParaRPr lang="en-US" dirty="0" smtClean="0"/>
          </a:p>
          <a:p>
            <a:r>
              <a:rPr lang="en-US" dirty="0" smtClean="0"/>
              <a:t>Bats in Batman are a symbol </a:t>
            </a:r>
            <a:r>
              <a:rPr lang="en-US" u="sng" dirty="0" smtClean="0"/>
              <a:t>and</a:t>
            </a:r>
            <a:r>
              <a:rPr lang="en-US" dirty="0" smtClean="0"/>
              <a:t> a motif.  </a:t>
            </a:r>
            <a:r>
              <a:rPr lang="en-US" dirty="0" smtClean="0"/>
              <a:t>The symbolism is pretty obvious; he </a:t>
            </a:r>
            <a:r>
              <a:rPr lang="en-US" dirty="0" smtClean="0"/>
              <a:t>only comes out at night, he likes caves, etc.  As a motif, showing bats periodically remind us of Batman’s brooding, dark nature.</a:t>
            </a:r>
          </a:p>
          <a:p>
            <a:r>
              <a:rPr lang="en-US" dirty="0" smtClean="0"/>
              <a:t>Unlike the Symbolism of the object in the title of the movie, the </a:t>
            </a:r>
            <a:r>
              <a:rPr lang="en-US" dirty="0" smtClean="0"/>
              <a:t>Motif in </a:t>
            </a:r>
            <a:r>
              <a:rPr lang="en-US" i="1" dirty="0" smtClean="0"/>
              <a:t>The Notebook </a:t>
            </a:r>
            <a:r>
              <a:rPr lang="en-US" dirty="0" smtClean="0"/>
              <a:t>isn’t necessarily a physical notebook, so it’s </a:t>
            </a:r>
            <a:r>
              <a:rPr lang="en-US" dirty="0" smtClean="0"/>
              <a:t>theme of everlasting love is enhanced by different motifs… see </a:t>
            </a:r>
            <a:r>
              <a:rPr lang="en-US" dirty="0" smtClean="0"/>
              <a:t>if you can spot them in this scene.</a:t>
            </a:r>
          </a:p>
          <a:p>
            <a:r>
              <a:rPr lang="en-US" dirty="0" smtClean="0"/>
              <a:t>Play Video from “The Notebook</a:t>
            </a:r>
            <a:r>
              <a:rPr lang="en-US" dirty="0"/>
              <a:t>” </a:t>
            </a:r>
            <a:r>
              <a:rPr lang="en-US" dirty="0">
                <a:hlinkClick r:id="rId2"/>
              </a:rPr>
              <a:t>http://www.cleanvideosearch.com/media/action/yt/watch?videoId=</a:t>
            </a:r>
            <a:r>
              <a:rPr lang="en-US" dirty="0" smtClean="0">
                <a:hlinkClick r:id="rId2"/>
              </a:rPr>
              <a:t>m4PncDq1ck8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7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way the author uses words to establish mood, tone, imagery, and meaning.</a:t>
            </a:r>
          </a:p>
          <a:p>
            <a:r>
              <a:rPr lang="en-US" dirty="0" smtClean="0"/>
              <a:t>Word choice</a:t>
            </a:r>
          </a:p>
          <a:p>
            <a:r>
              <a:rPr lang="en-US" dirty="0" smtClean="0"/>
              <a:t>Sentence structure</a:t>
            </a:r>
          </a:p>
          <a:p>
            <a:r>
              <a:rPr lang="en-US" dirty="0" smtClean="0"/>
              <a:t>Figurative language (simile, metaphors, personification, hyperbole, puns)</a:t>
            </a:r>
          </a:p>
          <a:p>
            <a:r>
              <a:rPr lang="en-US" dirty="0" smtClean="0"/>
              <a:t>Sentence arrangement</a:t>
            </a:r>
          </a:p>
          <a:p>
            <a:r>
              <a:rPr lang="en-US" dirty="0" smtClean="0"/>
              <a:t>Notice the editing, rain, music, and attitude of </a:t>
            </a:r>
            <a:r>
              <a:rPr lang="en-US" dirty="0" err="1" smtClean="0"/>
              <a:t>Zuckerberg</a:t>
            </a:r>
            <a:r>
              <a:rPr lang="en-US" dirty="0" smtClean="0"/>
              <a:t>, all creating David Fincher’s sense of drama in this scene from “The Social Network.”</a:t>
            </a:r>
          </a:p>
          <a:p>
            <a:r>
              <a:rPr lang="en-US" dirty="0">
                <a:hlinkClick r:id="rId2"/>
              </a:rPr>
              <a:t>http://www.cleanvideosearch.com/media/action/yt/watch?v=</a:t>
            </a:r>
            <a:r>
              <a:rPr lang="en-US" dirty="0" smtClean="0">
                <a:hlinkClick r:id="rId2"/>
              </a:rPr>
              <a:t>mFFtpd8VNN0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61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 is NOT the subject or topic of a literary work but rather what does the literature SAY about that topic.</a:t>
            </a:r>
          </a:p>
          <a:p>
            <a:r>
              <a:rPr lang="en-US" dirty="0" smtClean="0"/>
              <a:t>Example. This play is about love. It’s theme is that love can be all powerful, all consuming, and despite all odds, love </a:t>
            </a:r>
            <a:r>
              <a:rPr lang="en-US" u="sng" dirty="0" smtClean="0"/>
              <a:t>will</a:t>
            </a:r>
            <a:r>
              <a:rPr lang="en-US" dirty="0" smtClean="0"/>
              <a:t> win </a:t>
            </a:r>
            <a:r>
              <a:rPr lang="en-US" dirty="0" smtClean="0"/>
              <a:t>out, even if it has to transcend death.</a:t>
            </a:r>
            <a:endParaRPr lang="en-US" dirty="0" smtClean="0"/>
          </a:p>
          <a:p>
            <a:r>
              <a:rPr lang="en-US" dirty="0">
                <a:hlinkClick r:id="rId2"/>
              </a:rPr>
              <a:t>http://www.cleanvideosearch.com/media/action/yt/watch?videoId=</a:t>
            </a:r>
            <a:r>
              <a:rPr lang="en-US" dirty="0" smtClean="0">
                <a:hlinkClick r:id="rId2"/>
              </a:rPr>
              <a:t>hhSdrXHL8hY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6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1440</TotalTime>
  <Words>520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Literary Elements</vt:lpstr>
      <vt:lpstr>Literary Elements Review</vt:lpstr>
      <vt:lpstr>Plot Mountain</vt:lpstr>
      <vt:lpstr>Character</vt:lpstr>
      <vt:lpstr>Setting</vt:lpstr>
      <vt:lpstr>Motif</vt:lpstr>
      <vt:lpstr>Style</vt:lpstr>
      <vt:lpstr>Theme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Components</dc:title>
  <dc:creator>local</dc:creator>
  <cp:lastModifiedBy>local</cp:lastModifiedBy>
  <cp:revision>23</cp:revision>
  <dcterms:created xsi:type="dcterms:W3CDTF">2013-09-11T19:38:28Z</dcterms:created>
  <dcterms:modified xsi:type="dcterms:W3CDTF">2014-09-04T18:50:40Z</dcterms:modified>
</cp:coreProperties>
</file>