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sldIdLst>
    <p:sldId id="256" r:id="rId2"/>
    <p:sldId id="263" r:id="rId3"/>
    <p:sldId id="264" r:id="rId4"/>
    <p:sldId id="262" r:id="rId5"/>
    <p:sldId id="265" r:id="rId6"/>
    <p:sldId id="261" r:id="rId7"/>
    <p:sldId id="257" r:id="rId8"/>
    <p:sldId id="258" r:id="rId9"/>
    <p:sldId id="259" r:id="rId10"/>
    <p:sldId id="260"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9" d="100"/>
          <a:sy n="69" d="100"/>
        </p:scale>
        <p:origin x="-12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D0A5E-A943-1C48-85C9-A5583836221C}"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D0A5E-A943-1C48-85C9-A5583836221C}"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D0A5E-A943-1C48-85C9-A5583836221C}"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D0A5E-A943-1C48-85C9-A5583836221C}"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0A5E-A943-1C48-85C9-A5583836221C}"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0D0A5E-A943-1C48-85C9-A5583836221C}"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0D0A5E-A943-1C48-85C9-A5583836221C}" type="datetimeFigureOut">
              <a:rPr lang="en-US" smtClean="0"/>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53375-F044-3643-9192-BA975C28A2C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0D0A5E-A943-1C48-85C9-A5583836221C}" type="datetimeFigureOut">
              <a:rPr lang="en-US" smtClean="0"/>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D0A5E-A943-1C48-85C9-A5583836221C}" type="datetimeFigureOut">
              <a:rPr lang="en-US" smtClean="0"/>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D0A5E-A943-1C48-85C9-A5583836221C}"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3375-F044-3643-9192-BA975C28A2C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D0A5E-A943-1C48-85C9-A5583836221C}"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E0D0A5E-A943-1C48-85C9-A5583836221C}" type="datetimeFigureOut">
              <a:rPr lang="en-US" smtClean="0"/>
              <a:t>2/25/14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B553375-F044-3643-9192-BA975C28A2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Mock Exam </a:t>
            </a:r>
            <a:endParaRPr lang="en-US" dirty="0"/>
          </a:p>
        </p:txBody>
      </p:sp>
      <p:sp>
        <p:nvSpPr>
          <p:cNvPr id="3" name="Subtitle 2"/>
          <p:cNvSpPr>
            <a:spLocks noGrp="1"/>
          </p:cNvSpPr>
          <p:nvPr>
            <p:ph type="subTitle" idx="1"/>
          </p:nvPr>
        </p:nvSpPr>
        <p:spPr/>
        <p:txBody>
          <a:bodyPr/>
          <a:lstStyle/>
          <a:p>
            <a:r>
              <a:rPr lang="en-US" dirty="0" smtClean="0"/>
              <a:t>Class Data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a:t>
            </a:r>
            <a:r>
              <a:rPr lang="en-US" dirty="0" smtClean="0"/>
              <a:t>Paragraphs:  THREE or DIE!</a:t>
            </a:r>
            <a:endParaRPr lang="en-US" dirty="0"/>
          </a:p>
        </p:txBody>
      </p:sp>
      <p:sp>
        <p:nvSpPr>
          <p:cNvPr id="3" name="Content Placeholder 2"/>
          <p:cNvSpPr>
            <a:spLocks noGrp="1"/>
          </p:cNvSpPr>
          <p:nvPr>
            <p:ph idx="1"/>
          </p:nvPr>
        </p:nvSpPr>
        <p:spPr>
          <a:xfrm>
            <a:off x="0" y="1524000"/>
            <a:ext cx="9144000" cy="5638800"/>
          </a:xfrm>
        </p:spPr>
        <p:txBody>
          <a:bodyPr>
            <a:normAutofit lnSpcReduction="10000"/>
          </a:bodyPr>
          <a:lstStyle/>
          <a:p>
            <a:r>
              <a:rPr lang="en-US" dirty="0" smtClean="0"/>
              <a:t>TOPIC sentence THAT IS NOT A SOURCE QUOTE but a sentence that </a:t>
            </a:r>
            <a:r>
              <a:rPr lang="en-US" u="sng" dirty="0" smtClean="0"/>
              <a:t>INTRODUCES A TOPIC</a:t>
            </a:r>
            <a:r>
              <a:rPr lang="en-US" dirty="0" smtClean="0"/>
              <a:t>.</a:t>
            </a:r>
          </a:p>
          <a:p>
            <a:pPr lvl="1"/>
            <a:r>
              <a:rPr lang="en-US" i="1" dirty="0" err="1" smtClean="0"/>
              <a:t>Somoan</a:t>
            </a:r>
            <a:r>
              <a:rPr lang="en-US" i="1" dirty="0" smtClean="0"/>
              <a:t> Americans remain vastly undereducated</a:t>
            </a:r>
            <a:r>
              <a:rPr lang="en-US" dirty="0" smtClean="0"/>
              <a:t>.</a:t>
            </a:r>
          </a:p>
          <a:p>
            <a:r>
              <a:rPr lang="en-US" dirty="0" smtClean="0"/>
              <a:t>Conversation: At least THEE sources (4) integrated with your Commentary!</a:t>
            </a:r>
            <a:endParaRPr lang="en-US" dirty="0" smtClean="0"/>
          </a:p>
          <a:p>
            <a:r>
              <a:rPr lang="en-US" dirty="0" smtClean="0"/>
              <a:t>Include a </a:t>
            </a:r>
            <a:r>
              <a:rPr lang="en-US" u="sng" dirty="0" smtClean="0"/>
              <a:t>SHORT introduction </a:t>
            </a:r>
            <a:r>
              <a:rPr lang="en-US" dirty="0" smtClean="0"/>
              <a:t>of the source, </a:t>
            </a:r>
            <a:r>
              <a:rPr lang="en-US" u="sng" dirty="0" smtClean="0"/>
              <a:t>then give a paraphrase or short quote</a:t>
            </a:r>
            <a:r>
              <a:rPr lang="en-US" dirty="0" smtClean="0"/>
              <a:t>, then give </a:t>
            </a:r>
            <a:r>
              <a:rPr lang="en-US" u="sng" dirty="0" smtClean="0"/>
              <a:t>RELATED COMMENTARY</a:t>
            </a:r>
          </a:p>
          <a:p>
            <a:pPr lvl="1"/>
            <a:r>
              <a:rPr lang="en-US" dirty="0" smtClean="0"/>
              <a:t>Ken </a:t>
            </a:r>
            <a:r>
              <a:rPr lang="en-US" dirty="0" err="1" smtClean="0"/>
              <a:t>Bigshot</a:t>
            </a:r>
            <a:r>
              <a:rPr lang="en-US" dirty="0" smtClean="0"/>
              <a:t>, a CNN commentator reports that “three hundred thousand” Samoan Americans are </a:t>
            </a:r>
            <a:r>
              <a:rPr lang="en-US" dirty="0" err="1" smtClean="0"/>
              <a:t>Walmart</a:t>
            </a:r>
            <a:r>
              <a:rPr lang="en-US" dirty="0" smtClean="0"/>
              <a:t> employees without college educations (Source A). Meanwhile </a:t>
            </a:r>
            <a:r>
              <a:rPr lang="en-US" dirty="0" err="1" smtClean="0"/>
              <a:t>Lupita</a:t>
            </a:r>
            <a:r>
              <a:rPr lang="en-US" dirty="0"/>
              <a:t> </a:t>
            </a:r>
            <a:r>
              <a:rPr lang="en-US" dirty="0" err="1" smtClean="0"/>
              <a:t>Lovestotalk</a:t>
            </a:r>
            <a:r>
              <a:rPr lang="en-US" dirty="0" smtClean="0"/>
              <a:t>, a talk-show host, declares that working at </a:t>
            </a:r>
            <a:r>
              <a:rPr lang="en-US" dirty="0" err="1" smtClean="0"/>
              <a:t>Walmart</a:t>
            </a:r>
            <a:r>
              <a:rPr lang="en-US" dirty="0" smtClean="0"/>
              <a:t> is “just as good as a college degree.” (Source C). </a:t>
            </a:r>
            <a:r>
              <a:rPr lang="en-US" dirty="0" err="1" smtClean="0"/>
              <a:t>Bigshot</a:t>
            </a:r>
            <a:r>
              <a:rPr lang="en-US" dirty="0" smtClean="0"/>
              <a:t> is clearly right. </a:t>
            </a:r>
            <a:r>
              <a:rPr lang="en-US" dirty="0" err="1" smtClean="0"/>
              <a:t>Lovestotalk</a:t>
            </a:r>
            <a:r>
              <a:rPr lang="en-US" dirty="0" smtClean="0"/>
              <a:t> marginalizes Samoans to the retail life while </a:t>
            </a:r>
            <a:r>
              <a:rPr lang="en-US" dirty="0" err="1" smtClean="0"/>
              <a:t>Bigshot</a:t>
            </a:r>
            <a:r>
              <a:rPr lang="en-US" dirty="0" smtClean="0"/>
              <a:t> sees the lack of education as a detriment, not something he is okay with. Clearly, Samoans are underrepresented among Americans with higher degrees and this represents a huge problem. The key to achieving the American Dream and upward mobility is a college degree. This is an enormous problem needing a solution.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and In Class = Re</a:t>
            </a:r>
            <a:r>
              <a:rPr lang="en-US" dirty="0" smtClean="0"/>
              <a:t>-writes:</a:t>
            </a:r>
            <a:endParaRPr lang="en-US" dirty="0"/>
          </a:p>
        </p:txBody>
      </p:sp>
      <p:sp>
        <p:nvSpPr>
          <p:cNvPr id="3" name="Content Placeholder 2"/>
          <p:cNvSpPr>
            <a:spLocks noGrp="1"/>
          </p:cNvSpPr>
          <p:nvPr>
            <p:ph idx="1"/>
          </p:nvPr>
        </p:nvSpPr>
        <p:spPr/>
        <p:txBody>
          <a:bodyPr/>
          <a:lstStyle/>
          <a:p>
            <a:r>
              <a:rPr lang="en-US" dirty="0" smtClean="0"/>
              <a:t>Re-write Research Paper for higher grade. Email me to let me know you have done this.</a:t>
            </a:r>
          </a:p>
          <a:p>
            <a:r>
              <a:rPr lang="en-US" dirty="0" smtClean="0"/>
              <a:t>Re-write synthesis essay in class today using strategies and tips from </a:t>
            </a:r>
            <a:r>
              <a:rPr lang="en-US" smtClean="0"/>
              <a:t>this power point</a:t>
            </a:r>
            <a:r>
              <a:rPr lang="en-US" dirty="0" smtClean="0"/>
              <a:t>.</a:t>
            </a:r>
            <a:endParaRPr lang="en-US" dirty="0"/>
          </a:p>
        </p:txBody>
      </p:sp>
    </p:spTree>
    <p:extLst>
      <p:ext uri="{BB962C8B-B14F-4D97-AF65-F5344CB8AC3E}">
        <p14:creationId xmlns:p14="http://schemas.microsoft.com/office/powerpoint/2010/main" val="9248232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Fantastic</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Legacy wants slightly more than a 1/3 of all AP Lang students (90) to get a qualifying score of “3” or higher = (about 32 students at SHS)</a:t>
            </a:r>
          </a:p>
          <a:p>
            <a:r>
              <a:rPr lang="en-US" dirty="0" smtClean="0"/>
              <a:t>Mr. Frick’s class by itself = 15!</a:t>
            </a:r>
          </a:p>
          <a:p>
            <a:r>
              <a:rPr lang="en-US" dirty="0" smtClean="0"/>
              <a:t>2012 test regarded as “the toughest in years.”</a:t>
            </a:r>
          </a:p>
          <a:p>
            <a:r>
              <a:rPr lang="en-US" dirty="0" smtClean="0"/>
              <a:t>You took Mock exam on a Friday, having only looked at MC once, and only looked at Argumentative Essay once.</a:t>
            </a:r>
          </a:p>
          <a:p>
            <a:r>
              <a:rPr lang="en-US" dirty="0" smtClean="0"/>
              <a:t>Skyline is proud to claim not one, but two, “5’s”!</a:t>
            </a:r>
            <a:endParaRPr lang="en-US" dirty="0"/>
          </a:p>
        </p:txBody>
      </p:sp>
    </p:spTree>
    <p:extLst>
      <p:ext uri="{BB962C8B-B14F-4D97-AF65-F5344CB8AC3E}">
        <p14:creationId xmlns:p14="http://schemas.microsoft.com/office/powerpoint/2010/main" val="4034867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Almost</a:t>
            </a:r>
            <a:endParaRPr lang="en-US" dirty="0"/>
          </a:p>
        </p:txBody>
      </p:sp>
      <p:sp>
        <p:nvSpPr>
          <p:cNvPr id="3" name="Content Placeholder 2"/>
          <p:cNvSpPr>
            <a:spLocks noGrp="1"/>
          </p:cNvSpPr>
          <p:nvPr>
            <p:ph idx="1"/>
          </p:nvPr>
        </p:nvSpPr>
        <p:spPr/>
        <p:txBody>
          <a:bodyPr>
            <a:normAutofit/>
          </a:bodyPr>
          <a:lstStyle/>
          <a:p>
            <a:r>
              <a:rPr lang="en-US" dirty="0"/>
              <a:t>Of the 13 of you who got a “2”, THREE of you missed a qualifying “3” by one point…. One more MC right, one tick up one of your </a:t>
            </a:r>
            <a:r>
              <a:rPr lang="en-US" dirty="0" smtClean="0"/>
              <a:t>essays, you would have done it.</a:t>
            </a:r>
          </a:p>
          <a:p>
            <a:r>
              <a:rPr lang="en-US" dirty="0" smtClean="0"/>
              <a:t>Of the seven of you who got a “3”, TWO of you missed a sweet-as-honey “4” by one point… </a:t>
            </a:r>
            <a:r>
              <a:rPr lang="en-US" dirty="0"/>
              <a:t> One more MC right, one tick up one of your essays, you would have done it</a:t>
            </a:r>
            <a:r>
              <a:rPr lang="en-US" dirty="0" smtClean="0"/>
              <a:t>.</a:t>
            </a:r>
          </a:p>
          <a:p>
            <a:r>
              <a:rPr lang="en-US" dirty="0" smtClean="0"/>
              <a:t>Of the seven of you, SEVEN my goodness in this class, who got the sweet-as-honey “4’s”, two of you were two points from the hallowed “5.”</a:t>
            </a:r>
            <a:endParaRPr lang="en-US" dirty="0"/>
          </a:p>
          <a:p>
            <a:endParaRPr lang="en-US" dirty="0"/>
          </a:p>
        </p:txBody>
      </p:sp>
    </p:spTree>
    <p:extLst>
      <p:ext uri="{BB962C8B-B14F-4D97-AF65-F5344CB8AC3E}">
        <p14:creationId xmlns:p14="http://schemas.microsoft.com/office/powerpoint/2010/main" val="12579171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Synthesis Paper</a:t>
            </a:r>
            <a:endParaRPr lang="en-US" dirty="0"/>
          </a:p>
        </p:txBody>
      </p:sp>
      <p:sp>
        <p:nvSpPr>
          <p:cNvPr id="3" name="Subtitle 2"/>
          <p:cNvSpPr>
            <a:spLocks noGrp="1"/>
          </p:cNvSpPr>
          <p:nvPr>
            <p:ph type="subTitle" idx="1"/>
          </p:nvPr>
        </p:nvSpPr>
        <p:spPr/>
        <p:txBody>
          <a:bodyPr/>
          <a:lstStyle/>
          <a:p>
            <a:r>
              <a:rPr lang="en-US" dirty="0" smtClean="0"/>
              <a:t>Mock Exam Results, Re-writes, and Research Paper Comments</a:t>
            </a:r>
            <a:endParaRPr lang="en-US" dirty="0"/>
          </a:p>
        </p:txBody>
      </p:sp>
    </p:spTree>
    <p:extLst>
      <p:ext uri="{BB962C8B-B14F-4D97-AF65-F5344CB8AC3E}">
        <p14:creationId xmlns:p14="http://schemas.microsoft.com/office/powerpoint/2010/main" val="33298763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Exam</a:t>
            </a:r>
            <a:endParaRPr lang="en-US" dirty="0"/>
          </a:p>
        </p:txBody>
      </p:sp>
      <p:sp>
        <p:nvSpPr>
          <p:cNvPr id="3" name="Content Placeholder 2"/>
          <p:cNvSpPr>
            <a:spLocks noGrp="1"/>
          </p:cNvSpPr>
          <p:nvPr>
            <p:ph idx="1"/>
          </p:nvPr>
        </p:nvSpPr>
        <p:spPr/>
        <p:txBody>
          <a:bodyPr>
            <a:normAutofit/>
          </a:bodyPr>
          <a:lstStyle/>
          <a:p>
            <a:r>
              <a:rPr lang="en-US" dirty="0" smtClean="0"/>
              <a:t>Each exam is out of 9 points. A “5” is considered passing/adequate.</a:t>
            </a:r>
          </a:p>
          <a:p>
            <a:r>
              <a:rPr lang="en-US" dirty="0" smtClean="0"/>
              <a:t>Remember, a 55% on the MC with “5’s” on the essays will safely land you a qualifying “3”.</a:t>
            </a:r>
          </a:p>
          <a:p>
            <a:r>
              <a:rPr lang="en-US" dirty="0" smtClean="0"/>
              <a:t>Randomized and graded by AP Lang teachers. Neither Everson or I could grade any of our own students.</a:t>
            </a:r>
          </a:p>
          <a:p>
            <a:r>
              <a:rPr lang="en-US" dirty="0" smtClean="0"/>
              <a:t>Table readers provided “second” readings on any close calls. </a:t>
            </a:r>
          </a:p>
          <a:p>
            <a:r>
              <a:rPr lang="en-US" dirty="0" smtClean="0"/>
              <a:t>If you see a change of score, your paper was read twice and the table reader chose to ”trump” over the initial reader. This could mean you went up or down.</a:t>
            </a:r>
            <a:endParaRPr lang="en-US" dirty="0"/>
          </a:p>
          <a:p>
            <a:endParaRPr lang="en-US" dirty="0"/>
          </a:p>
        </p:txBody>
      </p:sp>
    </p:spTree>
    <p:extLst>
      <p:ext uri="{BB962C8B-B14F-4D97-AF65-F5344CB8AC3E}">
        <p14:creationId xmlns:p14="http://schemas.microsoft.com/office/powerpoint/2010/main" val="4127723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Exam: Synthesis</a:t>
            </a:r>
            <a:endParaRPr lang="en-US" dirty="0"/>
          </a:p>
        </p:txBody>
      </p:sp>
      <p:sp>
        <p:nvSpPr>
          <p:cNvPr id="3" name="Content Placeholder 2"/>
          <p:cNvSpPr>
            <a:spLocks noGrp="1"/>
          </p:cNvSpPr>
          <p:nvPr>
            <p:ph idx="1"/>
          </p:nvPr>
        </p:nvSpPr>
        <p:spPr/>
        <p:txBody>
          <a:bodyPr>
            <a:normAutofit/>
          </a:bodyPr>
          <a:lstStyle/>
          <a:p>
            <a:r>
              <a:rPr lang="en-US" dirty="0" smtClean="0"/>
              <a:t>9 = 0</a:t>
            </a:r>
          </a:p>
          <a:p>
            <a:r>
              <a:rPr lang="en-US" dirty="0" smtClean="0"/>
              <a:t>8 = 2</a:t>
            </a:r>
          </a:p>
          <a:p>
            <a:r>
              <a:rPr lang="en-US" dirty="0" smtClean="0"/>
              <a:t>7 = 1</a:t>
            </a:r>
          </a:p>
          <a:p>
            <a:r>
              <a:rPr lang="en-US" dirty="0" smtClean="0"/>
              <a:t>6 = 6</a:t>
            </a:r>
          </a:p>
          <a:p>
            <a:r>
              <a:rPr lang="en-US" dirty="0" smtClean="0"/>
              <a:t>5 = 12</a:t>
            </a:r>
          </a:p>
          <a:p>
            <a:r>
              <a:rPr lang="en-US" dirty="0" smtClean="0"/>
              <a:t>4 = 5</a:t>
            </a:r>
          </a:p>
          <a:p>
            <a:r>
              <a:rPr lang="en-US" dirty="0" smtClean="0"/>
              <a:t>3 = 6</a:t>
            </a:r>
          </a:p>
          <a:p>
            <a:r>
              <a:rPr lang="en-US" dirty="0" smtClean="0"/>
              <a:t>Average = 4.9</a:t>
            </a:r>
          </a:p>
          <a:p>
            <a:endParaRPr lang="en-US" dirty="0"/>
          </a:p>
        </p:txBody>
      </p:sp>
    </p:spTree>
    <p:extLst>
      <p:ext uri="{BB962C8B-B14F-4D97-AF65-F5344CB8AC3E}">
        <p14:creationId xmlns:p14="http://schemas.microsoft.com/office/powerpoint/2010/main" val="36655020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&amp; Thesis: </a:t>
            </a:r>
            <a:endParaRPr lang="en-US" dirty="0"/>
          </a:p>
        </p:txBody>
      </p:sp>
      <p:sp>
        <p:nvSpPr>
          <p:cNvPr id="3" name="Content Placeholder 2"/>
          <p:cNvSpPr>
            <a:spLocks noGrp="1"/>
          </p:cNvSpPr>
          <p:nvPr>
            <p:ph idx="1"/>
          </p:nvPr>
        </p:nvSpPr>
        <p:spPr>
          <a:xfrm>
            <a:off x="152400" y="1428399"/>
            <a:ext cx="8534400" cy="5410200"/>
          </a:xfrm>
        </p:spPr>
        <p:txBody>
          <a:bodyPr>
            <a:normAutofit lnSpcReduction="10000"/>
          </a:bodyPr>
          <a:lstStyle/>
          <a:p>
            <a:r>
              <a:rPr lang="en-US" u="sng" dirty="0" smtClean="0"/>
              <a:t>THREE PROMPT KEYS:</a:t>
            </a:r>
          </a:p>
          <a:p>
            <a:r>
              <a:rPr lang="en-US" u="sng" dirty="0" smtClean="0"/>
              <a:t>1. Identify Subject</a:t>
            </a:r>
            <a:r>
              <a:rPr lang="en-US" dirty="0" smtClean="0"/>
              <a:t>: Wealth Gap, Education (Politics, Pursuit of Happiness, Standard of Living), Who (What Narrow Group).</a:t>
            </a:r>
          </a:p>
          <a:p>
            <a:r>
              <a:rPr lang="en-US" u="sng" dirty="0" smtClean="0"/>
              <a:t>2. TAKE a Position </a:t>
            </a:r>
            <a:r>
              <a:rPr lang="en-US" dirty="0" smtClean="0"/>
              <a:t>on X. </a:t>
            </a:r>
            <a:r>
              <a:rPr lang="en-US" i="1" dirty="0" smtClean="0"/>
              <a:t>ASK: What are the Problems or Issues?</a:t>
            </a:r>
          </a:p>
          <a:p>
            <a:r>
              <a:rPr lang="en-US" u="sng" dirty="0" smtClean="0"/>
              <a:t>3. Fix the problem </a:t>
            </a:r>
            <a:r>
              <a:rPr lang="en-US" dirty="0" smtClean="0"/>
              <a:t>on X. ASK: </a:t>
            </a:r>
            <a:r>
              <a:rPr lang="en-US" i="1" dirty="0" smtClean="0"/>
              <a:t>What are the solutions or criteria?</a:t>
            </a:r>
            <a:endParaRPr lang="en-US" dirty="0" smtClean="0"/>
          </a:p>
          <a:p>
            <a:r>
              <a:rPr lang="en-US" dirty="0" smtClean="0"/>
              <a:t>Write out your THESIS (take a position) even before you have read your sources, so that the thesis </a:t>
            </a:r>
            <a:r>
              <a:rPr lang="en-US" u="sng" dirty="0" smtClean="0"/>
              <a:t>ADDRESSES the PROMPT</a:t>
            </a:r>
            <a:r>
              <a:rPr lang="en-US" dirty="0" smtClean="0"/>
              <a:t>!</a:t>
            </a:r>
          </a:p>
          <a:p>
            <a:r>
              <a:rPr lang="en-US" dirty="0" smtClean="0"/>
              <a:t>Sample: </a:t>
            </a:r>
            <a:r>
              <a:rPr lang="en-US" i="1" dirty="0" smtClean="0"/>
              <a:t>Despite recent attempts to bridge the wealth gap among Samoan teenagers, high tuition and obesity plague any real progress, and only free college and organic lollipops will restore their faith in the American Dream.</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FRICK WRONG to tell you to just write the thesis. </a:t>
            </a:r>
          </a:p>
          <a:p>
            <a:r>
              <a:rPr lang="en-US" dirty="0" smtClean="0"/>
              <a:t>It will get you a five-seven. But after looking at your scores, write an introduction EXACTLY how you wrote these research papers.</a:t>
            </a:r>
          </a:p>
          <a:p>
            <a:r>
              <a:rPr lang="en-US" dirty="0" smtClean="0"/>
              <a:t>Quote</a:t>
            </a:r>
            <a:r>
              <a:rPr lang="en-US" dirty="0" smtClean="0"/>
              <a:t>: Literary Reference!</a:t>
            </a:r>
          </a:p>
          <a:p>
            <a:r>
              <a:rPr lang="en-US" dirty="0" smtClean="0"/>
              <a:t>Vivid </a:t>
            </a:r>
            <a:r>
              <a:rPr lang="en-US" dirty="0" smtClean="0"/>
              <a:t>Description</a:t>
            </a:r>
          </a:p>
          <a:p>
            <a:pPr marL="0" indent="0">
              <a:buNone/>
            </a:pPr>
            <a:r>
              <a:rPr lang="en-US" dirty="0"/>
              <a:t>	Metaphor: Dom’s </a:t>
            </a:r>
            <a:r>
              <a:rPr lang="en-US" dirty="0" smtClean="0"/>
              <a:t>Door</a:t>
            </a:r>
            <a:r>
              <a:rPr lang="en-US" dirty="0"/>
              <a:t>*</a:t>
            </a:r>
            <a:endParaRPr lang="en-US" dirty="0" smtClean="0"/>
          </a:p>
          <a:p>
            <a:r>
              <a:rPr lang="en-US" dirty="0" smtClean="0"/>
              <a:t>Anecdote</a:t>
            </a:r>
          </a:p>
          <a:p>
            <a:r>
              <a:rPr lang="en-US" dirty="0" smtClean="0"/>
              <a:t>Rhetorical Questions or two</a:t>
            </a:r>
            <a:r>
              <a:rPr lang="en-US" dirty="0" smtClean="0"/>
              <a:t>.</a:t>
            </a:r>
          </a:p>
          <a:p>
            <a:endParaRPr lang="en-US" dirty="0"/>
          </a:p>
          <a:p>
            <a:r>
              <a:rPr lang="en-US" dirty="0" smtClean="0"/>
              <a:t>*TIP: Good place to use poetic devices.</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So What Statement? (So </a:t>
            </a:r>
            <a:r>
              <a:rPr lang="en-US" dirty="0" err="1" smtClean="0"/>
              <a:t>Fricking</a:t>
            </a:r>
            <a:r>
              <a:rPr lang="en-US" dirty="0" smtClean="0"/>
              <a:t> What)</a:t>
            </a:r>
          </a:p>
          <a:p>
            <a:r>
              <a:rPr lang="en-US" dirty="0" smtClean="0"/>
              <a:t>First sentence: Re-state, and re-answer the prompt with a rewording of your thesis. (Include subject, position, solution/criteria).</a:t>
            </a:r>
          </a:p>
          <a:p>
            <a:r>
              <a:rPr lang="en-US" dirty="0" smtClean="0"/>
              <a:t>THEN, make a </a:t>
            </a:r>
            <a:r>
              <a:rPr lang="en-US" dirty="0" err="1" smtClean="0"/>
              <a:t>holy-cow-is-this-so-profound-so-what?-let-me-tell-you-what-is-so-profoundly-what</a:t>
            </a:r>
            <a:r>
              <a:rPr lang="en-US" dirty="0" smtClean="0"/>
              <a:t>!!! Statement</a:t>
            </a:r>
            <a:r>
              <a:rPr lang="en-US" dirty="0" smtClean="0"/>
              <a:t>.</a:t>
            </a:r>
          </a:p>
          <a:p>
            <a:endParaRPr lang="en-US" dirty="0"/>
          </a:p>
          <a:p>
            <a:r>
              <a:rPr lang="en-US" dirty="0" smtClean="0"/>
              <a:t>Tip: Good place to use poetic devices.</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58</TotalTime>
  <Words>904</Words>
  <Application>Microsoft Macintosh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Mock Exam </vt:lpstr>
      <vt:lpstr>The Fantastic</vt:lpstr>
      <vt:lpstr>The Almost</vt:lpstr>
      <vt:lpstr>Synthesis Paper</vt:lpstr>
      <vt:lpstr>The Exam</vt:lpstr>
      <vt:lpstr>Mock Exam: Synthesis</vt:lpstr>
      <vt:lpstr>Prompt &amp; Thesis: </vt:lpstr>
      <vt:lpstr>Introduction</vt:lpstr>
      <vt:lpstr>Conclusion</vt:lpstr>
      <vt:lpstr>Body Paragraphs:  THREE or DIE!</vt:lpstr>
      <vt:lpstr>HW and In Class = Re-writes:</vt:lpstr>
    </vt:vector>
  </TitlesOfParts>
  <Company>Frick Law Office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Paper (Research Paper)</dc:title>
  <dc:creator>David Frick</dc:creator>
  <cp:lastModifiedBy>local</cp:lastModifiedBy>
  <cp:revision>5</cp:revision>
  <dcterms:created xsi:type="dcterms:W3CDTF">2014-02-23T22:33:26Z</dcterms:created>
  <dcterms:modified xsi:type="dcterms:W3CDTF">2014-02-25T18:45:46Z</dcterms:modified>
</cp:coreProperties>
</file>