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5" r:id="rId1"/>
  </p:sldMasterIdLst>
  <p:sldIdLst>
    <p:sldId id="256" r:id="rId2"/>
    <p:sldId id="263" r:id="rId3"/>
    <p:sldId id="264" r:id="rId4"/>
    <p:sldId id="262" r:id="rId5"/>
    <p:sldId id="265" r:id="rId6"/>
    <p:sldId id="261" r:id="rId7"/>
    <p:sldId id="257" r:id="rId8"/>
    <p:sldId id="258" r:id="rId9"/>
    <p:sldId id="259" r:id="rId10"/>
    <p:sldId id="260" r:id="rId11"/>
    <p:sldId id="266" r:id="rId12"/>
    <p:sldId id="267" r:id="rId13"/>
    <p:sldId id="268" r:id="rId14"/>
    <p:sldId id="270" r:id="rId15"/>
    <p:sldId id="269" r:id="rId16"/>
    <p:sldId id="274" r:id="rId17"/>
    <p:sldId id="271" r:id="rId18"/>
    <p:sldId id="275" r:id="rId19"/>
    <p:sldId id="273" r:id="rId20"/>
    <p:sldId id="277" r:id="rId21"/>
    <p:sldId id="272" r:id="rId22"/>
    <p:sldId id="276" r:id="rId23"/>
    <p:sldId id="278" r:id="rId24"/>
    <p:sldId id="279" r:id="rId25"/>
    <p:sldId id="281" r:id="rId26"/>
    <p:sldId id="280" r:id="rId27"/>
    <p:sldId id="282" r:id="rId28"/>
    <p:sldId id="283"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9" autoAdjust="0"/>
    <p:restoredTop sz="94687" autoAdjust="0"/>
  </p:normalViewPr>
  <p:slideViewPr>
    <p:cSldViewPr snapToObjects="1">
      <p:cViewPr varScale="1">
        <p:scale>
          <a:sx n="76" d="100"/>
          <a:sy n="76" d="100"/>
        </p:scale>
        <p:origin x="-704" y="-104"/>
      </p:cViewPr>
      <p:guideLst>
        <p:guide orient="horz" pos="2160"/>
        <p:guide pos="2880"/>
      </p:guideLst>
    </p:cSldViewPr>
  </p:slideViewPr>
  <p:outlineViewPr>
    <p:cViewPr>
      <p:scale>
        <a:sx n="33" d="100"/>
        <a:sy n="33" d="100"/>
      </p:scale>
      <p:origin x="10736" y="183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E0D0A5E-A943-1C48-85C9-A5583836221C}" type="datetimeFigureOut">
              <a:rPr lang="en-US" smtClean="0"/>
              <a:t>3/10/14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53375-F044-3643-9192-BA975C28A2C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0D0A5E-A943-1C48-85C9-A5583836221C}" type="datetimeFigureOut">
              <a:rPr lang="en-US" smtClean="0"/>
              <a:t>3/10/14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53375-F044-3643-9192-BA975C28A2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0D0A5E-A943-1C48-85C9-A5583836221C}" type="datetimeFigureOut">
              <a:rPr lang="en-US" smtClean="0"/>
              <a:t>3/10/14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53375-F044-3643-9192-BA975C28A2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0D0A5E-A943-1C48-85C9-A5583836221C}" type="datetimeFigureOut">
              <a:rPr lang="en-US" smtClean="0"/>
              <a:t>3/10/14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53375-F044-3643-9192-BA975C28A2C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0D0A5E-A943-1C48-85C9-A5583836221C}" type="datetimeFigureOut">
              <a:rPr lang="en-US" smtClean="0"/>
              <a:t>3/10/14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53375-F044-3643-9192-BA975C28A2C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0D0A5E-A943-1C48-85C9-A5583836221C}" type="datetimeFigureOut">
              <a:rPr lang="en-US" smtClean="0"/>
              <a:t>3/10/14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53375-F044-3643-9192-BA975C28A2C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0D0A5E-A943-1C48-85C9-A5583836221C}" type="datetimeFigureOut">
              <a:rPr lang="en-US" smtClean="0"/>
              <a:t>3/10/14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553375-F044-3643-9192-BA975C28A2C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0D0A5E-A943-1C48-85C9-A5583836221C}" type="datetimeFigureOut">
              <a:rPr lang="en-US" smtClean="0"/>
              <a:t>3/10/14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53375-F044-3643-9192-BA975C28A2C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0D0A5E-A943-1C48-85C9-A5583836221C}" type="datetimeFigureOut">
              <a:rPr lang="en-US" smtClean="0"/>
              <a:t>3/10/14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553375-F044-3643-9192-BA975C28A2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D0A5E-A943-1C48-85C9-A5583836221C}" type="datetimeFigureOut">
              <a:rPr lang="en-US" smtClean="0"/>
              <a:t>3/10/14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53375-F044-3643-9192-BA975C28A2C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D0A5E-A943-1C48-85C9-A5583836221C}" type="datetimeFigureOut">
              <a:rPr lang="en-US" smtClean="0"/>
              <a:t>3/10/14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53375-F044-3643-9192-BA975C28A2C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E0D0A5E-A943-1C48-85C9-A5583836221C}" type="datetimeFigureOut">
              <a:rPr lang="en-US" smtClean="0"/>
              <a:t>3/10/14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B553375-F044-3643-9192-BA975C28A2C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Word_Document2.docx"/><Relationship Id="rId4" Type="http://schemas.openxmlformats.org/officeDocument/2006/relationships/image" Target="../media/image3.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Word_Document3.docx"/><Relationship Id="rId4" Type="http://schemas.openxmlformats.org/officeDocument/2006/relationships/image" Target="../media/image4.png"/><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Mock Exam </a:t>
            </a:r>
            <a:endParaRPr lang="en-US" dirty="0"/>
          </a:p>
        </p:txBody>
      </p:sp>
      <p:sp>
        <p:nvSpPr>
          <p:cNvPr id="3" name="Subtitle 2"/>
          <p:cNvSpPr>
            <a:spLocks noGrp="1"/>
          </p:cNvSpPr>
          <p:nvPr>
            <p:ph type="subTitle" idx="1"/>
          </p:nvPr>
        </p:nvSpPr>
        <p:spPr/>
        <p:txBody>
          <a:bodyPr/>
          <a:lstStyle/>
          <a:p>
            <a:r>
              <a:rPr lang="en-US" dirty="0" smtClean="0"/>
              <a:t>Class Data</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  THREE or DIE!</a:t>
            </a:r>
            <a:endParaRPr lang="en-US" dirty="0"/>
          </a:p>
        </p:txBody>
      </p:sp>
      <p:sp>
        <p:nvSpPr>
          <p:cNvPr id="3" name="Content Placeholder 2"/>
          <p:cNvSpPr>
            <a:spLocks noGrp="1"/>
          </p:cNvSpPr>
          <p:nvPr>
            <p:ph idx="1"/>
          </p:nvPr>
        </p:nvSpPr>
        <p:spPr>
          <a:xfrm>
            <a:off x="0" y="1524000"/>
            <a:ext cx="9144000" cy="5638800"/>
          </a:xfrm>
        </p:spPr>
        <p:txBody>
          <a:bodyPr>
            <a:normAutofit lnSpcReduction="10000"/>
          </a:bodyPr>
          <a:lstStyle/>
          <a:p>
            <a:r>
              <a:rPr lang="en-US" dirty="0" smtClean="0"/>
              <a:t>TOPIC sentence THAT IS NOT A SOURCE QUOTE but a sentence that </a:t>
            </a:r>
            <a:r>
              <a:rPr lang="en-US" u="sng" dirty="0" smtClean="0"/>
              <a:t>INTRODUCES A TOPIC</a:t>
            </a:r>
            <a:r>
              <a:rPr lang="en-US" dirty="0" smtClean="0"/>
              <a:t>.</a:t>
            </a:r>
          </a:p>
          <a:p>
            <a:pPr lvl="1"/>
            <a:r>
              <a:rPr lang="en-US" i="1" dirty="0" err="1" smtClean="0"/>
              <a:t>Somoan</a:t>
            </a:r>
            <a:r>
              <a:rPr lang="en-US" i="1" dirty="0" smtClean="0"/>
              <a:t> Americans remain vastly undereducated</a:t>
            </a:r>
            <a:r>
              <a:rPr lang="en-US" dirty="0" smtClean="0"/>
              <a:t>.</a:t>
            </a:r>
          </a:p>
          <a:p>
            <a:r>
              <a:rPr lang="en-US" dirty="0" smtClean="0"/>
              <a:t>Conversation: At least THEE sources (4) integrated with your Commentary!</a:t>
            </a:r>
          </a:p>
          <a:p>
            <a:r>
              <a:rPr lang="en-US" dirty="0" smtClean="0"/>
              <a:t>Include a </a:t>
            </a:r>
            <a:r>
              <a:rPr lang="en-US" u="sng" dirty="0" smtClean="0"/>
              <a:t>SHORT introduction </a:t>
            </a:r>
            <a:r>
              <a:rPr lang="en-US" dirty="0" smtClean="0"/>
              <a:t>of the source, </a:t>
            </a:r>
            <a:r>
              <a:rPr lang="en-US" u="sng" dirty="0" smtClean="0"/>
              <a:t>then give a paraphrase or short quote</a:t>
            </a:r>
            <a:r>
              <a:rPr lang="en-US" dirty="0" smtClean="0"/>
              <a:t>, then give </a:t>
            </a:r>
            <a:r>
              <a:rPr lang="en-US" u="sng" dirty="0" smtClean="0"/>
              <a:t>RELATED COMMENTARY</a:t>
            </a:r>
          </a:p>
          <a:p>
            <a:pPr lvl="1"/>
            <a:r>
              <a:rPr lang="en-US" dirty="0" smtClean="0"/>
              <a:t>Ken </a:t>
            </a:r>
            <a:r>
              <a:rPr lang="en-US" dirty="0" err="1" smtClean="0"/>
              <a:t>Bigshot</a:t>
            </a:r>
            <a:r>
              <a:rPr lang="en-US" dirty="0" smtClean="0"/>
              <a:t>, a CNN commentator reports that “three hundred thousand” Samoan Americans are </a:t>
            </a:r>
            <a:r>
              <a:rPr lang="en-US" dirty="0" err="1" smtClean="0"/>
              <a:t>Walmart</a:t>
            </a:r>
            <a:r>
              <a:rPr lang="en-US" dirty="0" smtClean="0"/>
              <a:t> employees without college educations (Source A). Meanwhile </a:t>
            </a:r>
            <a:r>
              <a:rPr lang="en-US" dirty="0" err="1" smtClean="0"/>
              <a:t>Lupita</a:t>
            </a:r>
            <a:r>
              <a:rPr lang="en-US" dirty="0"/>
              <a:t> </a:t>
            </a:r>
            <a:r>
              <a:rPr lang="en-US" dirty="0" err="1" smtClean="0"/>
              <a:t>Lovestotalk</a:t>
            </a:r>
            <a:r>
              <a:rPr lang="en-US" dirty="0" smtClean="0"/>
              <a:t>, a talk-show host, declares that working at </a:t>
            </a:r>
            <a:r>
              <a:rPr lang="en-US" dirty="0" err="1" smtClean="0"/>
              <a:t>Walmart</a:t>
            </a:r>
            <a:r>
              <a:rPr lang="en-US" dirty="0" smtClean="0"/>
              <a:t> is “just as good as a college degree.” (Source C). </a:t>
            </a:r>
            <a:r>
              <a:rPr lang="en-US" dirty="0" err="1" smtClean="0"/>
              <a:t>Bigshot</a:t>
            </a:r>
            <a:r>
              <a:rPr lang="en-US" dirty="0" smtClean="0"/>
              <a:t> is clearly right. </a:t>
            </a:r>
            <a:r>
              <a:rPr lang="en-US" dirty="0" err="1" smtClean="0"/>
              <a:t>Lovestotalk</a:t>
            </a:r>
            <a:r>
              <a:rPr lang="en-US" dirty="0" smtClean="0"/>
              <a:t> marginalizes Samoans to the retail life while </a:t>
            </a:r>
            <a:r>
              <a:rPr lang="en-US" dirty="0" err="1" smtClean="0"/>
              <a:t>Bigshot</a:t>
            </a:r>
            <a:r>
              <a:rPr lang="en-US" dirty="0" smtClean="0"/>
              <a:t> sees the lack of education as a detriment, not something he is okay with. Clearly, Samoans are underrepresented among Americans with higher degrees and this represents a huge problem. The key to achieving the American Dream and upward mobility is a college degree. This is an enormous problem needing a solution.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 and In Class = Re-writes:</a:t>
            </a:r>
            <a:endParaRPr lang="en-US" dirty="0"/>
          </a:p>
        </p:txBody>
      </p:sp>
      <p:sp>
        <p:nvSpPr>
          <p:cNvPr id="3" name="Content Placeholder 2"/>
          <p:cNvSpPr>
            <a:spLocks noGrp="1"/>
          </p:cNvSpPr>
          <p:nvPr>
            <p:ph idx="1"/>
          </p:nvPr>
        </p:nvSpPr>
        <p:spPr/>
        <p:txBody>
          <a:bodyPr/>
          <a:lstStyle/>
          <a:p>
            <a:r>
              <a:rPr lang="en-US" dirty="0" smtClean="0"/>
              <a:t>Re-write Research Paper for higher grade. Email me to let me know you have done this.</a:t>
            </a:r>
          </a:p>
          <a:p>
            <a:r>
              <a:rPr lang="en-US" dirty="0" smtClean="0"/>
              <a:t>Re-write synthesis essay in class today using strategies and tips from this power point.</a:t>
            </a:r>
            <a:endParaRPr lang="en-US" dirty="0"/>
          </a:p>
        </p:txBody>
      </p:sp>
    </p:spTree>
    <p:extLst>
      <p:ext uri="{BB962C8B-B14F-4D97-AF65-F5344CB8AC3E}">
        <p14:creationId xmlns:p14="http://schemas.microsoft.com/office/powerpoint/2010/main" val="9248232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Prompt – </a:t>
            </a:r>
            <a:r>
              <a:rPr lang="en-US" smtClean="0"/>
              <a:t>Write an </a:t>
            </a:r>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b="1" dirty="0"/>
              <a:t>Directions: </a:t>
            </a:r>
            <a:r>
              <a:rPr lang="en-US" dirty="0"/>
              <a:t>The following prompt is based on the accompanying eight sources.</a:t>
            </a:r>
          </a:p>
          <a:p>
            <a:r>
              <a:rPr lang="en-US" dirty="0"/>
              <a:t>This question requires you to synthesize a variety of sources into a coherent, well-written essay. When you synthesize sources, you refer to them to develop your position and cite them accurately. </a:t>
            </a:r>
            <a:r>
              <a:rPr lang="en-US" i="1" dirty="0"/>
              <a:t>Your argument should be central; the sources should support the argument. Avoid merely summarizing sources.</a:t>
            </a:r>
          </a:p>
          <a:p>
            <a:r>
              <a:rPr lang="en-US" dirty="0"/>
              <a:t>Remember to attribute both direct and indirect references</a:t>
            </a:r>
            <a:r>
              <a:rPr lang="en-US" dirty="0" smtClean="0"/>
              <a:t>.</a:t>
            </a:r>
            <a:endParaRPr lang="en-US" dirty="0"/>
          </a:p>
        </p:txBody>
      </p:sp>
    </p:spTree>
    <p:extLst>
      <p:ext uri="{BB962C8B-B14F-4D97-AF65-F5344CB8AC3E}">
        <p14:creationId xmlns:p14="http://schemas.microsoft.com/office/powerpoint/2010/main" val="10926122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a:t>
            </a:r>
            <a:endParaRPr lang="en-US" dirty="0"/>
          </a:p>
        </p:txBody>
      </p:sp>
      <p:sp>
        <p:nvSpPr>
          <p:cNvPr id="3" name="Content Placeholder 2"/>
          <p:cNvSpPr>
            <a:spLocks noGrp="1"/>
          </p:cNvSpPr>
          <p:nvPr>
            <p:ph idx="1"/>
          </p:nvPr>
        </p:nvSpPr>
        <p:spPr/>
        <p:txBody>
          <a:bodyPr/>
          <a:lstStyle/>
          <a:p>
            <a:r>
              <a:rPr lang="en-US" b="1" dirty="0"/>
              <a:t>Introduction</a:t>
            </a:r>
          </a:p>
          <a:p>
            <a:r>
              <a:rPr lang="en-US" dirty="0"/>
              <a:t>Explorers and tales of explorations tend to capture the human imagination. However, such explorations have financial and ethical consequences. Space exploration is no exception.</a:t>
            </a:r>
          </a:p>
          <a:p>
            <a:r>
              <a:rPr lang="en-US" b="1" dirty="0"/>
              <a:t>Assignment</a:t>
            </a:r>
          </a:p>
          <a:p>
            <a:r>
              <a:rPr lang="en-US" dirty="0"/>
              <a:t>Read the following sources (including the introductory information) carefully. </a:t>
            </a:r>
            <a:r>
              <a:rPr lang="en-US" b="1" dirty="0"/>
              <a:t>Then, in an essay that synthesizes at least three of the sources, develop a position about what issues should be considered most important in making decisions about space exploration.</a:t>
            </a:r>
            <a:endParaRPr lang="en-US" dirty="0"/>
          </a:p>
          <a:p>
            <a:endParaRPr lang="en-US" dirty="0"/>
          </a:p>
        </p:txBody>
      </p:sp>
    </p:spTree>
    <p:extLst>
      <p:ext uri="{BB962C8B-B14F-4D97-AF65-F5344CB8AC3E}">
        <p14:creationId xmlns:p14="http://schemas.microsoft.com/office/powerpoint/2010/main" val="373084259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Argumentative</a:t>
            </a:r>
            <a:endParaRPr lang="en-US" dirty="0"/>
          </a:p>
        </p:txBody>
      </p:sp>
      <p:sp>
        <p:nvSpPr>
          <p:cNvPr id="3" name="Subtitle 2"/>
          <p:cNvSpPr>
            <a:spLocks noGrp="1"/>
          </p:cNvSpPr>
          <p:nvPr>
            <p:ph type="subTitle" idx="1"/>
          </p:nvPr>
        </p:nvSpPr>
        <p:spPr/>
        <p:txBody>
          <a:bodyPr/>
          <a:lstStyle/>
          <a:p>
            <a:r>
              <a:rPr lang="en-US" dirty="0" smtClean="0"/>
              <a:t>Mock Exam Results, Re-writes</a:t>
            </a:r>
            <a:endParaRPr lang="en-US" dirty="0"/>
          </a:p>
        </p:txBody>
      </p:sp>
    </p:spTree>
    <p:extLst>
      <p:ext uri="{BB962C8B-B14F-4D97-AF65-F5344CB8AC3E}">
        <p14:creationId xmlns:p14="http://schemas.microsoft.com/office/powerpoint/2010/main" val="1345106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Mock Exam: Argumentative</a:t>
            </a:r>
            <a:endParaRPr lang="en-US" dirty="0"/>
          </a:p>
        </p:txBody>
      </p:sp>
      <p:sp>
        <p:nvSpPr>
          <p:cNvPr id="3" name="Content Placeholder 2"/>
          <p:cNvSpPr>
            <a:spLocks noGrp="1"/>
          </p:cNvSpPr>
          <p:nvPr>
            <p:ph idx="1"/>
          </p:nvPr>
        </p:nvSpPr>
        <p:spPr/>
        <p:txBody>
          <a:bodyPr>
            <a:normAutofit/>
          </a:bodyPr>
          <a:lstStyle/>
          <a:p>
            <a:r>
              <a:rPr lang="en-US" dirty="0" smtClean="0"/>
              <a:t>9 = 0</a:t>
            </a:r>
          </a:p>
          <a:p>
            <a:r>
              <a:rPr lang="en-US" dirty="0" smtClean="0"/>
              <a:t>8 = 3</a:t>
            </a:r>
          </a:p>
          <a:p>
            <a:r>
              <a:rPr lang="en-US" dirty="0" smtClean="0"/>
              <a:t>7 = 3</a:t>
            </a:r>
          </a:p>
          <a:p>
            <a:r>
              <a:rPr lang="en-US" dirty="0" smtClean="0"/>
              <a:t>6 = 6</a:t>
            </a:r>
          </a:p>
          <a:p>
            <a:r>
              <a:rPr lang="en-US" dirty="0" smtClean="0"/>
              <a:t>5 = </a:t>
            </a:r>
            <a:r>
              <a:rPr lang="en-US" dirty="0"/>
              <a:t>5</a:t>
            </a:r>
            <a:endParaRPr lang="en-US" dirty="0" smtClean="0"/>
          </a:p>
          <a:p>
            <a:r>
              <a:rPr lang="en-US" dirty="0" smtClean="0"/>
              <a:t>4 = 6</a:t>
            </a:r>
          </a:p>
          <a:p>
            <a:r>
              <a:rPr lang="en-US" dirty="0" smtClean="0"/>
              <a:t>3 = 6</a:t>
            </a:r>
          </a:p>
          <a:p>
            <a:r>
              <a:rPr lang="en-US" dirty="0" smtClean="0"/>
              <a:t>2 = 1</a:t>
            </a:r>
          </a:p>
          <a:p>
            <a:r>
              <a:rPr lang="en-US" dirty="0" smtClean="0"/>
              <a:t>0 = 2</a:t>
            </a:r>
          </a:p>
          <a:p>
            <a:r>
              <a:rPr lang="en-US" dirty="0" smtClean="0"/>
              <a:t>Average = 4.8</a:t>
            </a:r>
          </a:p>
          <a:p>
            <a:r>
              <a:rPr lang="en-US" dirty="0" smtClean="0"/>
              <a:t>Qualifying Scores = 17</a:t>
            </a:r>
          </a:p>
          <a:p>
            <a:pPr marL="0" indent="0">
              <a:buNone/>
            </a:pPr>
            <a:endParaRPr lang="en-US" dirty="0" smtClean="0"/>
          </a:p>
          <a:p>
            <a:endParaRPr lang="en-US" dirty="0"/>
          </a:p>
        </p:txBody>
      </p:sp>
    </p:spTree>
    <p:extLst>
      <p:ext uri="{BB962C8B-B14F-4D97-AF65-F5344CB8AC3E}">
        <p14:creationId xmlns:p14="http://schemas.microsoft.com/office/powerpoint/2010/main" val="22819280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Defend. Refute. Qualify</a:t>
            </a:r>
            <a:endParaRPr lang="en-US" dirty="0"/>
          </a:p>
        </p:txBody>
      </p:sp>
      <p:sp>
        <p:nvSpPr>
          <p:cNvPr id="3" name="Content Placeholder 2"/>
          <p:cNvSpPr>
            <a:spLocks noGrp="1"/>
          </p:cNvSpPr>
          <p:nvPr>
            <p:ph idx="1"/>
          </p:nvPr>
        </p:nvSpPr>
        <p:spPr/>
        <p:txBody>
          <a:bodyPr/>
          <a:lstStyle/>
          <a:p>
            <a:r>
              <a:rPr lang="en-US" dirty="0"/>
              <a:t>The defend, refute, qualify essay asks the student to take a stance on another’s position.  In essence, the student is defending or challenging the position of a known </a:t>
            </a:r>
            <a:r>
              <a:rPr lang="en-US" dirty="0" smtClean="0"/>
              <a:t>writer.</a:t>
            </a:r>
          </a:p>
          <a:p>
            <a:r>
              <a:rPr lang="en-US" dirty="0" smtClean="0"/>
              <a:t>Typically </a:t>
            </a:r>
            <a:r>
              <a:rPr lang="en-US" dirty="0"/>
              <a:t>the student is given a subject area and enough information within the prompt to fashion a reasonable response.  Students are expected to have some basic knowledge of the subject.  </a:t>
            </a:r>
          </a:p>
          <a:p>
            <a:endParaRPr lang="en-US" dirty="0"/>
          </a:p>
        </p:txBody>
      </p:sp>
    </p:spTree>
    <p:extLst>
      <p:ext uri="{BB962C8B-B14F-4D97-AF65-F5344CB8AC3E}">
        <p14:creationId xmlns:p14="http://schemas.microsoft.com/office/powerpoint/2010/main" val="209684405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58200" cy="990600"/>
          </a:xfrm>
        </p:spPr>
        <p:txBody>
          <a:bodyPr>
            <a:normAutofit fontScale="90000"/>
          </a:bodyPr>
          <a:lstStyle/>
          <a:p>
            <a:r>
              <a:rPr lang="en-US" dirty="0" smtClean="0"/>
              <a:t>Take a Position and Examine The Relationship Between Certainty and Doubt</a:t>
            </a:r>
            <a:endParaRPr lang="en-US" dirty="0"/>
          </a:p>
        </p:txBody>
      </p:sp>
      <p:sp>
        <p:nvSpPr>
          <p:cNvPr id="3" name="Content Placeholder 2"/>
          <p:cNvSpPr>
            <a:spLocks noGrp="1"/>
          </p:cNvSpPr>
          <p:nvPr>
            <p:ph idx="1"/>
          </p:nvPr>
        </p:nvSpPr>
        <p:spPr/>
        <p:txBody>
          <a:bodyPr>
            <a:normAutofit/>
          </a:bodyPr>
          <a:lstStyle/>
          <a:p>
            <a:pPr lvl="0"/>
            <a:r>
              <a:rPr lang="en-US" dirty="0"/>
              <a:t>Examine the language of the argument.  Most arguments tend to “load the dice” by choosing key words or phrases that tilt the argument in their favor. </a:t>
            </a:r>
            <a:endParaRPr lang="en-US" dirty="0" smtClean="0"/>
          </a:p>
          <a:p>
            <a:pPr marL="0" lvl="0" indent="0">
              <a:buNone/>
            </a:pPr>
            <a:r>
              <a:rPr lang="en-US" dirty="0" smtClean="0"/>
              <a:t> </a:t>
            </a:r>
          </a:p>
          <a:p>
            <a:pPr lvl="0"/>
            <a:r>
              <a:rPr lang="en-US" dirty="0" smtClean="0"/>
              <a:t>YOU FRAME the DEBATE:</a:t>
            </a:r>
            <a:endParaRPr lang="en-US" dirty="0"/>
          </a:p>
          <a:p>
            <a:pPr lvl="0"/>
            <a:r>
              <a:rPr lang="en-US" dirty="0" smtClean="0"/>
              <a:t>Does certainty reflect or deny </a:t>
            </a:r>
            <a:r>
              <a:rPr lang="en-US" dirty="0"/>
              <a:t>the values of </a:t>
            </a:r>
            <a:r>
              <a:rPr lang="en-US" dirty="0" smtClean="0"/>
              <a:t>society?</a:t>
            </a:r>
          </a:p>
          <a:p>
            <a:pPr lvl="0"/>
            <a:r>
              <a:rPr lang="en-US" dirty="0" smtClean="0"/>
              <a:t>Does doubt reflect or deny the values of society?</a:t>
            </a:r>
          </a:p>
          <a:p>
            <a:pPr lvl="0"/>
            <a:endParaRPr lang="en-US" dirty="0" smtClean="0"/>
          </a:p>
          <a:p>
            <a:pPr lvl="0"/>
            <a:r>
              <a:rPr lang="en-US" dirty="0" smtClean="0"/>
              <a:t>Is certainty a celebration or an attack on success?</a:t>
            </a:r>
          </a:p>
          <a:p>
            <a:pPr lvl="0"/>
            <a:r>
              <a:rPr lang="en-US" dirty="0" smtClean="0"/>
              <a:t>Is doubt a celebration or attack on success?</a:t>
            </a:r>
          </a:p>
          <a:p>
            <a:pPr marL="0" indent="0">
              <a:buNone/>
            </a:pPr>
            <a:endParaRPr lang="en-US" dirty="0"/>
          </a:p>
        </p:txBody>
      </p:sp>
    </p:spTree>
    <p:extLst>
      <p:ext uri="{BB962C8B-B14F-4D97-AF65-F5344CB8AC3E}">
        <p14:creationId xmlns:p14="http://schemas.microsoft.com/office/powerpoint/2010/main" val="227559178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Only Four Essays You Can Write</a:t>
            </a:r>
            <a:endParaRPr lang="en-US" dirty="0"/>
          </a:p>
        </p:txBody>
      </p:sp>
      <p:sp>
        <p:nvSpPr>
          <p:cNvPr id="3" name="Content Placeholder 2"/>
          <p:cNvSpPr>
            <a:spLocks noGrp="1"/>
          </p:cNvSpPr>
          <p:nvPr>
            <p:ph idx="1"/>
          </p:nvPr>
        </p:nvSpPr>
        <p:spPr>
          <a:xfrm>
            <a:off x="457200" y="1600200"/>
            <a:ext cx="8229600" cy="5029200"/>
          </a:xfrm>
        </p:spPr>
        <p:txBody>
          <a:bodyPr>
            <a:normAutofit/>
          </a:bodyPr>
          <a:lstStyle/>
          <a:p>
            <a:r>
              <a:rPr lang="en-US" dirty="0"/>
              <a:t>There are four basic positions (thesis statements) one can take in a DRQ</a:t>
            </a:r>
            <a:r>
              <a:rPr lang="en-US" dirty="0" smtClean="0"/>
              <a:t>.  D = Defend, R = Refute, Q = Qualify. The codes are in relation to the first author (or only one). </a:t>
            </a:r>
            <a:r>
              <a:rPr lang="en-US" dirty="0"/>
              <a:t>In this case, the code is in relation to ‘”Certainty.” </a:t>
            </a:r>
          </a:p>
          <a:p>
            <a:pPr marL="457200" lvl="0" indent="-457200">
              <a:buAutoNum type="arabicPeriod"/>
            </a:pPr>
            <a:r>
              <a:rPr lang="en-US" dirty="0" smtClean="0"/>
              <a:t>The </a:t>
            </a:r>
            <a:r>
              <a:rPr lang="en-US" dirty="0"/>
              <a:t>unqualified defense </a:t>
            </a:r>
            <a:r>
              <a:rPr lang="en-US" dirty="0" smtClean="0"/>
              <a:t>(Certainty is best.) Outline: Intro, R, R, D, D, Conclusion</a:t>
            </a:r>
          </a:p>
          <a:p>
            <a:pPr marL="457200" lvl="0" indent="-457200">
              <a:buAutoNum type="arabicPeriod"/>
            </a:pPr>
            <a:r>
              <a:rPr lang="en-US" dirty="0" smtClean="0"/>
              <a:t>The </a:t>
            </a:r>
            <a:r>
              <a:rPr lang="en-US" dirty="0"/>
              <a:t>qualified defense </a:t>
            </a:r>
            <a:r>
              <a:rPr lang="en-US" dirty="0" smtClean="0"/>
              <a:t>(Certainty is mostly best, but </a:t>
            </a:r>
            <a:r>
              <a:rPr lang="en-US" dirty="0"/>
              <a:t>with some reservations.</a:t>
            </a:r>
            <a:r>
              <a:rPr lang="en-US" dirty="0" smtClean="0"/>
              <a:t>) Outline: Intro, D, R, Q, Conclusion</a:t>
            </a:r>
          </a:p>
          <a:p>
            <a:pPr marL="457200" lvl="0" indent="-457200">
              <a:buAutoNum type="arabicPeriod"/>
            </a:pPr>
            <a:r>
              <a:rPr lang="en-US" dirty="0" smtClean="0"/>
              <a:t>The </a:t>
            </a:r>
            <a:r>
              <a:rPr lang="en-US" dirty="0"/>
              <a:t>unqualified refutation </a:t>
            </a:r>
            <a:r>
              <a:rPr lang="en-US" dirty="0" smtClean="0"/>
              <a:t>(Doubt is best.) Outline: Intro, D, D, R, R, Conclusion.</a:t>
            </a:r>
          </a:p>
          <a:p>
            <a:pPr marL="457200" lvl="0" indent="-457200">
              <a:buAutoNum type="arabicPeriod"/>
            </a:pPr>
            <a:r>
              <a:rPr lang="en-US" dirty="0" smtClean="0"/>
              <a:t>The </a:t>
            </a:r>
            <a:r>
              <a:rPr lang="en-US" dirty="0"/>
              <a:t>qualified </a:t>
            </a:r>
            <a:r>
              <a:rPr lang="en-US" dirty="0" smtClean="0"/>
              <a:t>refutation (Doubt is mostly best, but </a:t>
            </a:r>
            <a:r>
              <a:rPr lang="en-US" dirty="0"/>
              <a:t>with some reservations.</a:t>
            </a:r>
            <a:r>
              <a:rPr lang="en-US" dirty="0" smtClean="0"/>
              <a:t>) Outline: Intro, R, D, Q, Conclusion</a:t>
            </a:r>
            <a:endParaRPr lang="en-US" dirty="0"/>
          </a:p>
          <a:p>
            <a:endParaRPr lang="en-US" dirty="0"/>
          </a:p>
        </p:txBody>
      </p:sp>
    </p:spTree>
    <p:extLst>
      <p:ext uri="{BB962C8B-B14F-4D97-AF65-F5344CB8AC3E}">
        <p14:creationId xmlns:p14="http://schemas.microsoft.com/office/powerpoint/2010/main" val="65720844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&amp; THESIS</a:t>
            </a:r>
            <a:endParaRPr lang="en-US" dirty="0"/>
          </a:p>
        </p:txBody>
      </p:sp>
      <p:sp>
        <p:nvSpPr>
          <p:cNvPr id="3" name="Content Placeholder 2"/>
          <p:cNvSpPr>
            <a:spLocks noGrp="1"/>
          </p:cNvSpPr>
          <p:nvPr>
            <p:ph idx="1"/>
          </p:nvPr>
        </p:nvSpPr>
        <p:spPr>
          <a:xfrm>
            <a:off x="0" y="1524000"/>
            <a:ext cx="9144000" cy="5638800"/>
          </a:xfrm>
        </p:spPr>
        <p:txBody>
          <a:bodyPr>
            <a:normAutofit lnSpcReduction="10000"/>
          </a:bodyPr>
          <a:lstStyle/>
          <a:p>
            <a:r>
              <a:rPr lang="en-US" dirty="0"/>
              <a:t>Use a hook </a:t>
            </a:r>
            <a:endParaRPr lang="en-US" dirty="0" smtClean="0"/>
          </a:p>
          <a:p>
            <a:pPr marL="0" indent="0">
              <a:buNone/>
            </a:pPr>
            <a:r>
              <a:rPr lang="en-US" dirty="0"/>
              <a:t>	</a:t>
            </a:r>
            <a:r>
              <a:rPr lang="en-US" dirty="0" smtClean="0"/>
              <a:t>- Quote, Vivid Description, Anecdote, Question</a:t>
            </a:r>
          </a:p>
          <a:p>
            <a:pPr marL="0" indent="0">
              <a:buNone/>
            </a:pPr>
            <a:r>
              <a:rPr lang="en-US" dirty="0"/>
              <a:t>	</a:t>
            </a:r>
            <a:r>
              <a:rPr lang="en-US" dirty="0" smtClean="0"/>
              <a:t>- Background Information (</a:t>
            </a:r>
            <a:r>
              <a:rPr lang="en-US" dirty="0"/>
              <a:t>metaphor) and develop your argument. Build with </a:t>
            </a:r>
            <a:r>
              <a:rPr lang="en-US" dirty="0" smtClean="0"/>
              <a:t>one or two </a:t>
            </a:r>
            <a:r>
              <a:rPr lang="en-US" dirty="0"/>
              <a:t>examples (GOPHERS</a:t>
            </a:r>
            <a:r>
              <a:rPr lang="en-US" dirty="0" smtClean="0"/>
              <a:t>) that will be your position. </a:t>
            </a:r>
          </a:p>
          <a:p>
            <a:pPr marL="0" indent="0">
              <a:buNone/>
            </a:pPr>
            <a:r>
              <a:rPr lang="en-US" dirty="0"/>
              <a:t>	</a:t>
            </a:r>
            <a:r>
              <a:rPr lang="en-US" dirty="0" smtClean="0"/>
              <a:t>-Thesis that </a:t>
            </a:r>
            <a:r>
              <a:rPr lang="en-US" dirty="0"/>
              <a:t>uses an </a:t>
            </a:r>
            <a:r>
              <a:rPr lang="en-US" dirty="0" smtClean="0"/>
              <a:t>“amplification verb” </a:t>
            </a:r>
            <a:r>
              <a:rPr lang="en-US" dirty="0"/>
              <a:t>and a “because” statement with two to three </a:t>
            </a:r>
            <a:r>
              <a:rPr lang="en-US" dirty="0" smtClean="0"/>
              <a:t>reasons.</a:t>
            </a:r>
          </a:p>
          <a:p>
            <a:pPr marL="0" indent="0">
              <a:buNone/>
            </a:pPr>
            <a:r>
              <a:rPr lang="en-US" dirty="0"/>
              <a:t>	</a:t>
            </a:r>
            <a:r>
              <a:rPr lang="en-US" dirty="0" smtClean="0"/>
              <a:t>If you are able, qualify your position as well.</a:t>
            </a:r>
          </a:p>
          <a:p>
            <a:pPr marL="0" indent="0">
              <a:buNone/>
            </a:pPr>
            <a:r>
              <a:rPr lang="en-US" dirty="0" smtClean="0"/>
              <a:t>	</a:t>
            </a:r>
            <a:r>
              <a:rPr lang="en-US" dirty="0"/>
              <a:t>Qualified </a:t>
            </a:r>
            <a:r>
              <a:rPr lang="en-US" dirty="0" smtClean="0"/>
              <a:t>Refutation Thesis Example:</a:t>
            </a:r>
            <a:endParaRPr lang="en-US" dirty="0"/>
          </a:p>
          <a:p>
            <a:pPr marL="0" indent="0">
              <a:buNone/>
            </a:pPr>
            <a:r>
              <a:rPr lang="en-US" dirty="0" smtClean="0"/>
              <a:t>	In the relationship between certainty and doubt, those who favor doubt will more likely discover success in life because it is doubt that inspires the most resourcefulness and invention; however it is true, that those who practice doubt may feel insecure about never feeling certain.  (Outline: Intro, R, D, D, Q, </a:t>
            </a:r>
            <a:r>
              <a:rPr lang="en-US" dirty="0" err="1" smtClean="0"/>
              <a:t>Concl</a:t>
            </a:r>
            <a:r>
              <a:rPr lang="en-US" dirty="0" smtClean="0"/>
              <a:t>.)</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1547853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Fantastic</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Legacy wants slightly more than a 1/3 of all AP Lang students (90) to get a qualifying score of “3” or higher = (about 32 students at SHS)</a:t>
            </a:r>
          </a:p>
          <a:p>
            <a:r>
              <a:rPr lang="en-US" dirty="0" smtClean="0"/>
              <a:t>Mr. Frick’s class by itself = 15!</a:t>
            </a:r>
          </a:p>
          <a:p>
            <a:r>
              <a:rPr lang="en-US" dirty="0" smtClean="0"/>
              <a:t>2012 test regarded as “the toughest in years.”</a:t>
            </a:r>
          </a:p>
          <a:p>
            <a:r>
              <a:rPr lang="en-US" dirty="0" smtClean="0"/>
              <a:t>You took Mock exam on a Friday, having only looked at MC once, and only looked at Argumentative Essay once.</a:t>
            </a:r>
          </a:p>
          <a:p>
            <a:r>
              <a:rPr lang="en-US" dirty="0" smtClean="0"/>
              <a:t>Skyline is proud to claim not one, but two, “5’s”!</a:t>
            </a:r>
            <a:endParaRPr lang="en-US" dirty="0"/>
          </a:p>
        </p:txBody>
      </p:sp>
    </p:spTree>
    <p:extLst>
      <p:ext uri="{BB962C8B-B14F-4D97-AF65-F5344CB8AC3E}">
        <p14:creationId xmlns:p14="http://schemas.microsoft.com/office/powerpoint/2010/main" val="40348670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a:xfrm>
            <a:off x="457200" y="1600200"/>
            <a:ext cx="8610600" cy="5105400"/>
          </a:xfrm>
        </p:spPr>
        <p:txBody>
          <a:bodyPr>
            <a:normAutofit fontScale="85000" lnSpcReduction="10000"/>
          </a:bodyPr>
          <a:lstStyle/>
          <a:p>
            <a:r>
              <a:rPr lang="en-US" dirty="0" smtClean="0"/>
              <a:t>State a CLAIM – </a:t>
            </a:r>
            <a:r>
              <a:rPr lang="en-US" smtClean="0"/>
              <a:t>always  use </a:t>
            </a:r>
            <a:r>
              <a:rPr lang="en-US" dirty="0" smtClean="0"/>
              <a:t>a claim as the first sentence of body paragraphs. Always. This is a topic sentence, dig?</a:t>
            </a:r>
          </a:p>
          <a:p>
            <a:r>
              <a:rPr lang="en-US" dirty="0" smtClean="0"/>
              <a:t>For example, “Doubt leads to magnificent invention.”</a:t>
            </a:r>
          </a:p>
          <a:p>
            <a:endParaRPr lang="en-US" dirty="0" smtClean="0"/>
          </a:p>
          <a:p>
            <a:r>
              <a:rPr lang="en-US" dirty="0" smtClean="0"/>
              <a:t>Introduce and present your own evidence… For example, “The Wright brothers most assuredly heard the doubts that man would ever fly.”</a:t>
            </a:r>
          </a:p>
          <a:p>
            <a:endParaRPr lang="en-US" dirty="0"/>
          </a:p>
          <a:p>
            <a:r>
              <a:rPr lang="en-US" dirty="0" smtClean="0"/>
              <a:t>Connect your example to the prompt and analyze it with commentary… For example, “If ever an endeavor encouraged less certainty than doubt, perhaps a human being actually flying would top the list. After all, humanity had just left behind horse-drawn carriages, what gumption gave us the idea to suddenly think we could jump off a cliff and fly like a bird?”</a:t>
            </a:r>
          </a:p>
          <a:p>
            <a:endParaRPr lang="en-US" dirty="0" smtClean="0"/>
          </a:p>
          <a:p>
            <a:r>
              <a:rPr lang="en-US" dirty="0" smtClean="0"/>
              <a:t>Use a transition sentence to introduce your next paragraph. For example, “While the Wright brothers fueled their triumph with the doubt of others, there is a cautionary side to doubt that leads to insecurity.”</a:t>
            </a:r>
          </a:p>
          <a:p>
            <a:endParaRPr lang="en-US" dirty="0" smtClean="0"/>
          </a:p>
        </p:txBody>
      </p:sp>
    </p:spTree>
    <p:extLst>
      <p:ext uri="{BB962C8B-B14F-4D97-AF65-F5344CB8AC3E}">
        <p14:creationId xmlns:p14="http://schemas.microsoft.com/office/powerpoint/2010/main" val="388174008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For Body Paragraphs</a:t>
            </a:r>
            <a:endParaRPr lang="en-US" dirty="0"/>
          </a:p>
        </p:txBody>
      </p:sp>
      <p:sp>
        <p:nvSpPr>
          <p:cNvPr id="3" name="Content Placeholder 2"/>
          <p:cNvSpPr>
            <a:spLocks noGrp="1"/>
          </p:cNvSpPr>
          <p:nvPr>
            <p:ph idx="1"/>
          </p:nvPr>
        </p:nvSpPr>
        <p:spPr/>
        <p:txBody>
          <a:bodyPr/>
          <a:lstStyle/>
          <a:p>
            <a:pPr lvl="0"/>
            <a:r>
              <a:rPr lang="en-US" dirty="0"/>
              <a:t>It’s not the evidence you use; it’s how you use the evidence.  Don’t feel boxed in by your evidence.  Use your imagination and find a way to argue (reasonably and convincingly, of course) your position.  </a:t>
            </a:r>
            <a:endParaRPr lang="en-US" dirty="0" smtClean="0"/>
          </a:p>
          <a:p>
            <a:r>
              <a:rPr lang="en-US" b="1" dirty="0"/>
              <a:t>G</a:t>
            </a:r>
            <a:r>
              <a:rPr lang="en-US" dirty="0"/>
              <a:t>overnment and current events</a:t>
            </a:r>
          </a:p>
          <a:p>
            <a:r>
              <a:rPr lang="en-US" b="1" dirty="0"/>
              <a:t>O</a:t>
            </a:r>
            <a:r>
              <a:rPr lang="en-US" dirty="0"/>
              <a:t>bservations and personal experience</a:t>
            </a:r>
          </a:p>
          <a:p>
            <a:r>
              <a:rPr lang="en-US" b="1" dirty="0"/>
              <a:t>P</a:t>
            </a:r>
            <a:r>
              <a:rPr lang="en-US" dirty="0"/>
              <a:t>hilosophy and psychology</a:t>
            </a:r>
          </a:p>
          <a:p>
            <a:r>
              <a:rPr lang="en-US" b="1" dirty="0"/>
              <a:t>H</a:t>
            </a:r>
            <a:r>
              <a:rPr lang="en-US" dirty="0"/>
              <a:t>istory</a:t>
            </a:r>
          </a:p>
          <a:p>
            <a:r>
              <a:rPr lang="en-US" b="1" dirty="0"/>
              <a:t>E</a:t>
            </a:r>
            <a:r>
              <a:rPr lang="en-US" dirty="0"/>
              <a:t>ntertainment and pop culture</a:t>
            </a:r>
          </a:p>
          <a:p>
            <a:r>
              <a:rPr lang="en-US" b="1" dirty="0"/>
              <a:t>R</a:t>
            </a:r>
            <a:r>
              <a:rPr lang="en-US" dirty="0"/>
              <a:t>eadings</a:t>
            </a:r>
          </a:p>
          <a:p>
            <a:r>
              <a:rPr lang="en-US" b="1" dirty="0"/>
              <a:t>S</a:t>
            </a:r>
            <a:r>
              <a:rPr lang="en-US" dirty="0"/>
              <a:t>cience and technology</a:t>
            </a:r>
          </a:p>
          <a:p>
            <a:pPr lvl="0"/>
            <a:endParaRPr lang="en-US" dirty="0"/>
          </a:p>
          <a:p>
            <a:endParaRPr lang="en-US" dirty="0"/>
          </a:p>
        </p:txBody>
      </p:sp>
    </p:spTree>
    <p:extLst>
      <p:ext uri="{BB962C8B-B14F-4D97-AF65-F5344CB8AC3E}">
        <p14:creationId xmlns:p14="http://schemas.microsoft.com/office/powerpoint/2010/main" val="303657602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RE-state thesis: </a:t>
            </a:r>
          </a:p>
          <a:p>
            <a:pPr marL="0" indent="0">
              <a:buNone/>
            </a:pPr>
            <a:r>
              <a:rPr lang="en-US" dirty="0"/>
              <a:t>	</a:t>
            </a:r>
            <a:r>
              <a:rPr lang="en-US" dirty="0" smtClean="0"/>
              <a:t>- Reexamine the prompt and make sure you are taking a position and clarifying. </a:t>
            </a:r>
          </a:p>
          <a:p>
            <a:pPr marL="0" indent="0">
              <a:buNone/>
            </a:pPr>
            <a:endParaRPr lang="en-US" dirty="0"/>
          </a:p>
          <a:p>
            <a:pPr marL="0" indent="0">
              <a:buNone/>
            </a:pPr>
            <a:r>
              <a:rPr lang="en-US" dirty="0" smtClean="0"/>
              <a:t>• Make a So- What Statement:  Why is this a big deal?</a:t>
            </a:r>
          </a:p>
          <a:p>
            <a:pPr marL="0" indent="0">
              <a:buNone/>
            </a:pPr>
            <a:r>
              <a:rPr lang="en-US" dirty="0" smtClean="0"/>
              <a:t>	- Talk your way in your conclusion into a higher score.</a:t>
            </a:r>
            <a:endParaRPr lang="en-US" dirty="0"/>
          </a:p>
        </p:txBody>
      </p:sp>
    </p:spTree>
    <p:extLst>
      <p:ext uri="{BB962C8B-B14F-4D97-AF65-F5344CB8AC3E}">
        <p14:creationId xmlns:p14="http://schemas.microsoft.com/office/powerpoint/2010/main" val="336678197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Rhetorical analysis</a:t>
            </a:r>
            <a:endParaRPr lang="en-US" dirty="0"/>
          </a:p>
        </p:txBody>
      </p:sp>
      <p:sp>
        <p:nvSpPr>
          <p:cNvPr id="3" name="Subtitle 2"/>
          <p:cNvSpPr>
            <a:spLocks noGrp="1"/>
          </p:cNvSpPr>
          <p:nvPr>
            <p:ph type="subTitle" idx="1"/>
          </p:nvPr>
        </p:nvSpPr>
        <p:spPr/>
        <p:txBody>
          <a:bodyPr/>
          <a:lstStyle/>
          <a:p>
            <a:r>
              <a:rPr lang="en-US" dirty="0" smtClean="0"/>
              <a:t>Mock Exam Results, Re-writes</a:t>
            </a:r>
            <a:endParaRPr lang="en-US" dirty="0"/>
          </a:p>
        </p:txBody>
      </p:sp>
    </p:spTree>
    <p:extLst>
      <p:ext uri="{BB962C8B-B14F-4D97-AF65-F5344CB8AC3E}">
        <p14:creationId xmlns:p14="http://schemas.microsoft.com/office/powerpoint/2010/main" val="137754113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Mock </a:t>
            </a:r>
            <a:r>
              <a:rPr lang="en-US" dirty="0" smtClean="0"/>
              <a:t>Exam: Rhetorical Analysis</a:t>
            </a:r>
            <a:endParaRPr lang="en-US" dirty="0"/>
          </a:p>
        </p:txBody>
      </p:sp>
      <p:sp>
        <p:nvSpPr>
          <p:cNvPr id="3" name="Content Placeholder 2"/>
          <p:cNvSpPr>
            <a:spLocks noGrp="1"/>
          </p:cNvSpPr>
          <p:nvPr>
            <p:ph idx="1"/>
          </p:nvPr>
        </p:nvSpPr>
        <p:spPr/>
        <p:txBody>
          <a:bodyPr>
            <a:normAutofit/>
          </a:bodyPr>
          <a:lstStyle/>
          <a:p>
            <a:r>
              <a:rPr lang="en-US" dirty="0" smtClean="0"/>
              <a:t>9 = 0</a:t>
            </a:r>
          </a:p>
          <a:p>
            <a:r>
              <a:rPr lang="en-US" dirty="0" smtClean="0"/>
              <a:t>8 = 1</a:t>
            </a:r>
          </a:p>
          <a:p>
            <a:r>
              <a:rPr lang="en-US" dirty="0" smtClean="0"/>
              <a:t>7 = 1</a:t>
            </a:r>
          </a:p>
          <a:p>
            <a:r>
              <a:rPr lang="en-US" dirty="0" smtClean="0"/>
              <a:t>6 = 9</a:t>
            </a:r>
          </a:p>
          <a:p>
            <a:r>
              <a:rPr lang="en-US" dirty="0" smtClean="0"/>
              <a:t>5 = </a:t>
            </a:r>
            <a:r>
              <a:rPr lang="en-US" dirty="0"/>
              <a:t>7</a:t>
            </a:r>
            <a:endParaRPr lang="en-US" dirty="0" smtClean="0"/>
          </a:p>
          <a:p>
            <a:r>
              <a:rPr lang="en-US" dirty="0" smtClean="0"/>
              <a:t>4 = </a:t>
            </a:r>
            <a:r>
              <a:rPr lang="en-US" dirty="0"/>
              <a:t>5</a:t>
            </a:r>
            <a:endParaRPr lang="en-US" dirty="0" smtClean="0"/>
          </a:p>
          <a:p>
            <a:r>
              <a:rPr lang="en-US" dirty="0" smtClean="0"/>
              <a:t>3 = 2</a:t>
            </a:r>
          </a:p>
          <a:p>
            <a:r>
              <a:rPr lang="en-US" dirty="0" smtClean="0"/>
              <a:t>2 = 5</a:t>
            </a:r>
          </a:p>
          <a:p>
            <a:r>
              <a:rPr lang="en-US" dirty="0" smtClean="0"/>
              <a:t>0 = 2</a:t>
            </a:r>
          </a:p>
          <a:p>
            <a:r>
              <a:rPr lang="en-US" dirty="0" smtClean="0"/>
              <a:t>Average = 4.5 (lowest)</a:t>
            </a:r>
          </a:p>
          <a:p>
            <a:r>
              <a:rPr lang="en-US" dirty="0" smtClean="0"/>
              <a:t>Qualifying Scores </a:t>
            </a:r>
            <a:r>
              <a:rPr lang="en-US" smtClean="0"/>
              <a:t>= 18</a:t>
            </a:r>
            <a:endParaRPr lang="en-US" dirty="0" smtClean="0"/>
          </a:p>
          <a:p>
            <a:endParaRPr lang="en-US" dirty="0"/>
          </a:p>
        </p:txBody>
      </p:sp>
    </p:spTree>
    <p:extLst>
      <p:ext uri="{BB962C8B-B14F-4D97-AF65-F5344CB8AC3E}">
        <p14:creationId xmlns:p14="http://schemas.microsoft.com/office/powerpoint/2010/main" val="294979275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Triangle</a:t>
            </a:r>
            <a:endParaRPr lang="en-US" dirty="0"/>
          </a:p>
        </p:txBody>
      </p:sp>
      <p:sp>
        <p:nvSpPr>
          <p:cNvPr id="4" name="Isosceles Triangle 3"/>
          <p:cNvSpPr/>
          <p:nvPr/>
        </p:nvSpPr>
        <p:spPr>
          <a:xfrm>
            <a:off x="1905000" y="1513671"/>
            <a:ext cx="5257800" cy="46482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038600" y="1103801"/>
            <a:ext cx="1044427" cy="369332"/>
          </a:xfrm>
          <a:prstGeom prst="rect">
            <a:avLst/>
          </a:prstGeom>
          <a:noFill/>
        </p:spPr>
        <p:txBody>
          <a:bodyPr wrap="none" rtlCol="0">
            <a:spAutoFit/>
          </a:bodyPr>
          <a:lstStyle/>
          <a:p>
            <a:r>
              <a:rPr lang="en-US" dirty="0" smtClean="0"/>
              <a:t>Speaker</a:t>
            </a:r>
            <a:endParaRPr lang="en-US" dirty="0"/>
          </a:p>
        </p:txBody>
      </p:sp>
      <p:sp>
        <p:nvSpPr>
          <p:cNvPr id="6" name="TextBox 5"/>
          <p:cNvSpPr txBox="1"/>
          <p:nvPr/>
        </p:nvSpPr>
        <p:spPr>
          <a:xfrm>
            <a:off x="7385378" y="6083002"/>
            <a:ext cx="954596" cy="369332"/>
          </a:xfrm>
          <a:prstGeom prst="rect">
            <a:avLst/>
          </a:prstGeom>
          <a:noFill/>
        </p:spPr>
        <p:txBody>
          <a:bodyPr wrap="none" rtlCol="0">
            <a:spAutoFit/>
          </a:bodyPr>
          <a:lstStyle/>
          <a:p>
            <a:r>
              <a:rPr lang="en-US" dirty="0" smtClean="0"/>
              <a:t>Subject</a:t>
            </a:r>
            <a:endParaRPr lang="en-US" dirty="0"/>
          </a:p>
        </p:txBody>
      </p:sp>
      <p:sp>
        <p:nvSpPr>
          <p:cNvPr id="7" name="TextBox 6"/>
          <p:cNvSpPr txBox="1"/>
          <p:nvPr/>
        </p:nvSpPr>
        <p:spPr>
          <a:xfrm>
            <a:off x="457200" y="6083002"/>
            <a:ext cx="1160043" cy="369332"/>
          </a:xfrm>
          <a:prstGeom prst="rect">
            <a:avLst/>
          </a:prstGeom>
          <a:noFill/>
        </p:spPr>
        <p:txBody>
          <a:bodyPr wrap="none" rtlCol="0">
            <a:spAutoFit/>
          </a:bodyPr>
          <a:lstStyle/>
          <a:p>
            <a:r>
              <a:rPr lang="en-US" dirty="0" smtClean="0"/>
              <a:t>Audience</a:t>
            </a:r>
            <a:endParaRPr lang="en-US" dirty="0"/>
          </a:p>
        </p:txBody>
      </p:sp>
      <p:sp>
        <p:nvSpPr>
          <p:cNvPr id="8" name="TextBox 7"/>
          <p:cNvSpPr txBox="1"/>
          <p:nvPr/>
        </p:nvSpPr>
        <p:spPr>
          <a:xfrm>
            <a:off x="1386847" y="3509424"/>
            <a:ext cx="1044427" cy="369332"/>
          </a:xfrm>
          <a:prstGeom prst="rect">
            <a:avLst/>
          </a:prstGeom>
          <a:noFill/>
        </p:spPr>
        <p:txBody>
          <a:bodyPr wrap="none" rtlCol="0">
            <a:spAutoFit/>
          </a:bodyPr>
          <a:lstStyle/>
          <a:p>
            <a:r>
              <a:rPr lang="en-US" dirty="0" smtClean="0"/>
              <a:t>Purpose</a:t>
            </a:r>
            <a:endParaRPr lang="en-US" dirty="0"/>
          </a:p>
        </p:txBody>
      </p:sp>
      <p:sp>
        <p:nvSpPr>
          <p:cNvPr id="9" name="TextBox 8"/>
          <p:cNvSpPr txBox="1"/>
          <p:nvPr/>
        </p:nvSpPr>
        <p:spPr>
          <a:xfrm>
            <a:off x="7101325" y="3559559"/>
            <a:ext cx="685216" cy="369332"/>
          </a:xfrm>
          <a:prstGeom prst="rect">
            <a:avLst/>
          </a:prstGeom>
          <a:noFill/>
        </p:spPr>
        <p:txBody>
          <a:bodyPr wrap="none" rtlCol="0">
            <a:spAutoFit/>
          </a:bodyPr>
          <a:lstStyle/>
          <a:p>
            <a:r>
              <a:rPr lang="en-US" dirty="0" smtClean="0"/>
              <a:t>Tone</a:t>
            </a:r>
            <a:endParaRPr lang="en-US" dirty="0"/>
          </a:p>
        </p:txBody>
      </p:sp>
      <p:sp>
        <p:nvSpPr>
          <p:cNvPr id="10" name="TextBox 9"/>
          <p:cNvSpPr txBox="1"/>
          <p:nvPr/>
        </p:nvSpPr>
        <p:spPr>
          <a:xfrm>
            <a:off x="3993451" y="6400521"/>
            <a:ext cx="1005654" cy="369332"/>
          </a:xfrm>
          <a:prstGeom prst="rect">
            <a:avLst/>
          </a:prstGeom>
          <a:noFill/>
        </p:spPr>
        <p:txBody>
          <a:bodyPr wrap="none" rtlCol="0">
            <a:spAutoFit/>
          </a:bodyPr>
          <a:lstStyle/>
          <a:p>
            <a:r>
              <a:rPr lang="en-US" dirty="0" smtClean="0"/>
              <a:t>Medium</a:t>
            </a:r>
            <a:endParaRPr lang="en-US" dirty="0"/>
          </a:p>
        </p:txBody>
      </p:sp>
    </p:spTree>
    <p:extLst>
      <p:ext uri="{BB962C8B-B14F-4D97-AF65-F5344CB8AC3E}">
        <p14:creationId xmlns:p14="http://schemas.microsoft.com/office/powerpoint/2010/main" val="142917313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of New Chart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481391022"/>
              </p:ext>
            </p:extLst>
          </p:nvPr>
        </p:nvGraphicFramePr>
        <p:xfrm>
          <a:off x="442301" y="2362200"/>
          <a:ext cx="8618538" cy="3238500"/>
        </p:xfrm>
        <a:graphic>
          <a:graphicData uri="http://schemas.openxmlformats.org/presentationml/2006/ole">
            <mc:AlternateContent xmlns:mc="http://schemas.openxmlformats.org/markup-compatibility/2006">
              <mc:Choice xmlns:v="urn:schemas-microsoft-com:vml" Requires="v">
                <p:oleObj spid="_x0000_s1032" name="Document" r:id="rId3" imgW="6184900" imgH="2324100" progId="Word.Document.12">
                  <p:embed/>
                </p:oleObj>
              </mc:Choice>
              <mc:Fallback>
                <p:oleObj name="Document" r:id="rId3" imgW="6184900" imgH="2324100" progId="Word.Document.12">
                  <p:embed/>
                  <p:pic>
                    <p:nvPicPr>
                      <p:cNvPr id="0" name=""/>
                      <p:cNvPicPr/>
                      <p:nvPr/>
                    </p:nvPicPr>
                    <p:blipFill>
                      <a:blip r:embed="rId4"/>
                      <a:stretch>
                        <a:fillRect/>
                      </a:stretch>
                    </p:blipFill>
                    <p:spPr>
                      <a:xfrm>
                        <a:off x="442301" y="2362200"/>
                        <a:ext cx="8618538" cy="3238500"/>
                      </a:xfrm>
                      <a:prstGeom prst="rect">
                        <a:avLst/>
                      </a:prstGeom>
                    </p:spPr>
                  </p:pic>
                </p:oleObj>
              </mc:Fallback>
            </mc:AlternateContent>
          </a:graphicData>
        </a:graphic>
      </p:graphicFrame>
    </p:spTree>
    <p:extLst>
      <p:ext uri="{BB962C8B-B14F-4D97-AF65-F5344CB8AC3E}">
        <p14:creationId xmlns:p14="http://schemas.microsoft.com/office/powerpoint/2010/main" val="67212623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of New Chart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139809559"/>
              </p:ext>
            </p:extLst>
          </p:nvPr>
        </p:nvGraphicFramePr>
        <p:xfrm>
          <a:off x="1066800" y="1520402"/>
          <a:ext cx="6781800" cy="5180348"/>
        </p:xfrm>
        <a:graphic>
          <a:graphicData uri="http://schemas.openxmlformats.org/presentationml/2006/ole">
            <mc:AlternateContent xmlns:mc="http://schemas.openxmlformats.org/markup-compatibility/2006">
              <mc:Choice xmlns:v="urn:schemas-microsoft-com:vml" Requires="v">
                <p:oleObj spid="_x0000_s2055" name="Document" r:id="rId3" imgW="6184900" imgH="4724400" progId="Word.Document.12">
                  <p:embed/>
                </p:oleObj>
              </mc:Choice>
              <mc:Fallback>
                <p:oleObj name="Document" r:id="rId3" imgW="6184900" imgH="4724400" progId="Word.Document.12">
                  <p:embed/>
                  <p:pic>
                    <p:nvPicPr>
                      <p:cNvPr id="0" name=""/>
                      <p:cNvPicPr/>
                      <p:nvPr/>
                    </p:nvPicPr>
                    <p:blipFill>
                      <a:blip r:embed="rId4"/>
                      <a:stretch>
                        <a:fillRect/>
                      </a:stretch>
                    </p:blipFill>
                    <p:spPr>
                      <a:xfrm>
                        <a:off x="1066800" y="1520402"/>
                        <a:ext cx="6781800" cy="5180348"/>
                      </a:xfrm>
                      <a:prstGeom prst="rect">
                        <a:avLst/>
                      </a:prstGeom>
                    </p:spPr>
                  </p:pic>
                </p:oleObj>
              </mc:Fallback>
            </mc:AlternateContent>
          </a:graphicData>
        </a:graphic>
      </p:graphicFrame>
    </p:spTree>
    <p:extLst>
      <p:ext uri="{BB962C8B-B14F-4D97-AF65-F5344CB8AC3E}">
        <p14:creationId xmlns:p14="http://schemas.microsoft.com/office/powerpoint/2010/main" val="124272220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of New Chart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793000597"/>
              </p:ext>
            </p:extLst>
          </p:nvPr>
        </p:nvGraphicFramePr>
        <p:xfrm>
          <a:off x="228600" y="2365353"/>
          <a:ext cx="7975266" cy="622300"/>
        </p:xfrm>
        <a:graphic>
          <a:graphicData uri="http://schemas.openxmlformats.org/presentationml/2006/ole">
            <mc:AlternateContent xmlns:mc="http://schemas.openxmlformats.org/markup-compatibility/2006">
              <mc:Choice xmlns:v="urn:schemas-microsoft-com:vml" Requires="v">
                <p:oleObj spid="_x0000_s3078" name="Document" r:id="rId3" imgW="6184900" imgH="482600" progId="Word.Document.12">
                  <p:embed/>
                </p:oleObj>
              </mc:Choice>
              <mc:Fallback>
                <p:oleObj name="Document" r:id="rId3" imgW="6184900" imgH="482600" progId="Word.Document.12">
                  <p:embed/>
                  <p:pic>
                    <p:nvPicPr>
                      <p:cNvPr id="0" name=""/>
                      <p:cNvPicPr/>
                      <p:nvPr/>
                    </p:nvPicPr>
                    <p:blipFill>
                      <a:blip r:embed="rId4"/>
                      <a:stretch>
                        <a:fillRect/>
                      </a:stretch>
                    </p:blipFill>
                    <p:spPr>
                      <a:xfrm>
                        <a:off x="228600" y="2365353"/>
                        <a:ext cx="7975266" cy="622300"/>
                      </a:xfrm>
                      <a:prstGeom prst="rect">
                        <a:avLst/>
                      </a:prstGeom>
                    </p:spPr>
                  </p:pic>
                </p:oleObj>
              </mc:Fallback>
            </mc:AlternateContent>
          </a:graphicData>
        </a:graphic>
      </p:graphicFrame>
    </p:spTree>
    <p:extLst>
      <p:ext uri="{BB962C8B-B14F-4D97-AF65-F5344CB8AC3E}">
        <p14:creationId xmlns:p14="http://schemas.microsoft.com/office/powerpoint/2010/main" val="40565551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Almost</a:t>
            </a:r>
            <a:endParaRPr lang="en-US" dirty="0"/>
          </a:p>
        </p:txBody>
      </p:sp>
      <p:sp>
        <p:nvSpPr>
          <p:cNvPr id="3" name="Content Placeholder 2"/>
          <p:cNvSpPr>
            <a:spLocks noGrp="1"/>
          </p:cNvSpPr>
          <p:nvPr>
            <p:ph idx="1"/>
          </p:nvPr>
        </p:nvSpPr>
        <p:spPr/>
        <p:txBody>
          <a:bodyPr>
            <a:normAutofit/>
          </a:bodyPr>
          <a:lstStyle/>
          <a:p>
            <a:r>
              <a:rPr lang="en-US" dirty="0"/>
              <a:t>Of the 13 of you who got a “2”, THREE of you missed a qualifying “3” by one point…. One more MC right, one tick up one of your </a:t>
            </a:r>
            <a:r>
              <a:rPr lang="en-US" dirty="0" smtClean="0"/>
              <a:t>essays, you would have done it.</a:t>
            </a:r>
          </a:p>
          <a:p>
            <a:r>
              <a:rPr lang="en-US" dirty="0" smtClean="0"/>
              <a:t>Of the seven of you who got a “3”, TWO of you missed a sweet-as-honey “4” by one point… </a:t>
            </a:r>
            <a:r>
              <a:rPr lang="en-US" dirty="0"/>
              <a:t> One more MC right, one tick up one of your essays, you would have done it</a:t>
            </a:r>
            <a:r>
              <a:rPr lang="en-US" dirty="0" smtClean="0"/>
              <a:t>.</a:t>
            </a:r>
          </a:p>
          <a:p>
            <a:r>
              <a:rPr lang="en-US" dirty="0" smtClean="0"/>
              <a:t>Of the seven of you, SEVEN my goodness in this class, who got the sweet-as-honey “4’s”, two of you were two points from the hallowed “5.”</a:t>
            </a:r>
            <a:endParaRPr lang="en-US" dirty="0"/>
          </a:p>
          <a:p>
            <a:endParaRPr lang="en-US" dirty="0"/>
          </a:p>
        </p:txBody>
      </p:sp>
    </p:spTree>
    <p:extLst>
      <p:ext uri="{BB962C8B-B14F-4D97-AF65-F5344CB8AC3E}">
        <p14:creationId xmlns:p14="http://schemas.microsoft.com/office/powerpoint/2010/main" val="12579171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Synthesis Paper</a:t>
            </a:r>
            <a:endParaRPr lang="en-US" dirty="0"/>
          </a:p>
        </p:txBody>
      </p:sp>
      <p:sp>
        <p:nvSpPr>
          <p:cNvPr id="3" name="Subtitle 2"/>
          <p:cNvSpPr>
            <a:spLocks noGrp="1"/>
          </p:cNvSpPr>
          <p:nvPr>
            <p:ph type="subTitle" idx="1"/>
          </p:nvPr>
        </p:nvSpPr>
        <p:spPr/>
        <p:txBody>
          <a:bodyPr/>
          <a:lstStyle/>
          <a:p>
            <a:r>
              <a:rPr lang="en-US" dirty="0" smtClean="0"/>
              <a:t>Mock Exam Results, Re-writes, and Research Paper Comments</a:t>
            </a:r>
            <a:endParaRPr lang="en-US" dirty="0"/>
          </a:p>
        </p:txBody>
      </p:sp>
    </p:spTree>
    <p:extLst>
      <p:ext uri="{BB962C8B-B14F-4D97-AF65-F5344CB8AC3E}">
        <p14:creationId xmlns:p14="http://schemas.microsoft.com/office/powerpoint/2010/main" val="33298763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Exam</a:t>
            </a:r>
            <a:endParaRPr lang="en-US" dirty="0"/>
          </a:p>
        </p:txBody>
      </p:sp>
      <p:sp>
        <p:nvSpPr>
          <p:cNvPr id="3" name="Content Placeholder 2"/>
          <p:cNvSpPr>
            <a:spLocks noGrp="1"/>
          </p:cNvSpPr>
          <p:nvPr>
            <p:ph idx="1"/>
          </p:nvPr>
        </p:nvSpPr>
        <p:spPr/>
        <p:txBody>
          <a:bodyPr>
            <a:normAutofit/>
          </a:bodyPr>
          <a:lstStyle/>
          <a:p>
            <a:r>
              <a:rPr lang="en-US" dirty="0" smtClean="0"/>
              <a:t>Each exam is out of 9 points. A “5” is considered passing/adequate.</a:t>
            </a:r>
          </a:p>
          <a:p>
            <a:r>
              <a:rPr lang="en-US" dirty="0" smtClean="0"/>
              <a:t>Remember, a 55% on the MC with “5’s” on the essays will safely land you a qualifying “3”.</a:t>
            </a:r>
          </a:p>
          <a:p>
            <a:r>
              <a:rPr lang="en-US" dirty="0" smtClean="0"/>
              <a:t>Randomized and graded by AP Lang teachers. Neither Everson or I could grade any of our own students.</a:t>
            </a:r>
          </a:p>
          <a:p>
            <a:r>
              <a:rPr lang="en-US" dirty="0" smtClean="0"/>
              <a:t>Table readers provided “second” readings on any close calls. </a:t>
            </a:r>
          </a:p>
          <a:p>
            <a:r>
              <a:rPr lang="en-US" dirty="0" smtClean="0"/>
              <a:t>If you see a change of score, your paper was read twice and the table reader chose to ”trump” over the initial reader. This could mean you went up or down.</a:t>
            </a:r>
            <a:endParaRPr lang="en-US" dirty="0"/>
          </a:p>
          <a:p>
            <a:endParaRPr lang="en-US" dirty="0"/>
          </a:p>
        </p:txBody>
      </p:sp>
    </p:spTree>
    <p:extLst>
      <p:ext uri="{BB962C8B-B14F-4D97-AF65-F5344CB8AC3E}">
        <p14:creationId xmlns:p14="http://schemas.microsoft.com/office/powerpoint/2010/main" val="41277238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Mock Exam: Synthesis</a:t>
            </a:r>
            <a:endParaRPr lang="en-US" dirty="0"/>
          </a:p>
        </p:txBody>
      </p:sp>
      <p:sp>
        <p:nvSpPr>
          <p:cNvPr id="3" name="Content Placeholder 2"/>
          <p:cNvSpPr>
            <a:spLocks noGrp="1"/>
          </p:cNvSpPr>
          <p:nvPr>
            <p:ph idx="1"/>
          </p:nvPr>
        </p:nvSpPr>
        <p:spPr/>
        <p:txBody>
          <a:bodyPr>
            <a:normAutofit/>
          </a:bodyPr>
          <a:lstStyle/>
          <a:p>
            <a:r>
              <a:rPr lang="en-US" dirty="0" smtClean="0"/>
              <a:t>9 = 0</a:t>
            </a:r>
          </a:p>
          <a:p>
            <a:r>
              <a:rPr lang="en-US" dirty="0" smtClean="0"/>
              <a:t>8 = 2</a:t>
            </a:r>
          </a:p>
          <a:p>
            <a:r>
              <a:rPr lang="en-US" dirty="0" smtClean="0"/>
              <a:t>7 = 1</a:t>
            </a:r>
          </a:p>
          <a:p>
            <a:r>
              <a:rPr lang="en-US" dirty="0" smtClean="0"/>
              <a:t>6 = 6</a:t>
            </a:r>
          </a:p>
          <a:p>
            <a:r>
              <a:rPr lang="en-US" dirty="0" smtClean="0"/>
              <a:t>5 = 12</a:t>
            </a:r>
          </a:p>
          <a:p>
            <a:r>
              <a:rPr lang="en-US" dirty="0" smtClean="0"/>
              <a:t>4 = 5</a:t>
            </a:r>
          </a:p>
          <a:p>
            <a:r>
              <a:rPr lang="en-US" dirty="0" smtClean="0"/>
              <a:t>3 = 6</a:t>
            </a:r>
          </a:p>
          <a:p>
            <a:r>
              <a:rPr lang="en-US" dirty="0" smtClean="0"/>
              <a:t>Average = 4.9</a:t>
            </a:r>
          </a:p>
          <a:p>
            <a:r>
              <a:rPr lang="en-US" dirty="0" smtClean="0"/>
              <a:t>Qualifying Scores: 21</a:t>
            </a:r>
          </a:p>
          <a:p>
            <a:endParaRPr lang="en-US" dirty="0"/>
          </a:p>
        </p:txBody>
      </p:sp>
    </p:spTree>
    <p:extLst>
      <p:ext uri="{BB962C8B-B14F-4D97-AF65-F5344CB8AC3E}">
        <p14:creationId xmlns:p14="http://schemas.microsoft.com/office/powerpoint/2010/main" val="36655020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 &amp; Thesis: </a:t>
            </a:r>
            <a:endParaRPr lang="en-US" dirty="0"/>
          </a:p>
        </p:txBody>
      </p:sp>
      <p:sp>
        <p:nvSpPr>
          <p:cNvPr id="3" name="Content Placeholder 2"/>
          <p:cNvSpPr>
            <a:spLocks noGrp="1"/>
          </p:cNvSpPr>
          <p:nvPr>
            <p:ph idx="1"/>
          </p:nvPr>
        </p:nvSpPr>
        <p:spPr>
          <a:xfrm>
            <a:off x="152400" y="1428399"/>
            <a:ext cx="8534400" cy="5410200"/>
          </a:xfrm>
        </p:spPr>
        <p:txBody>
          <a:bodyPr>
            <a:normAutofit lnSpcReduction="10000"/>
          </a:bodyPr>
          <a:lstStyle/>
          <a:p>
            <a:r>
              <a:rPr lang="en-US" u="sng" dirty="0" smtClean="0"/>
              <a:t>THREE PROMPT KEYS:</a:t>
            </a:r>
          </a:p>
          <a:p>
            <a:r>
              <a:rPr lang="en-US" u="sng" dirty="0" smtClean="0"/>
              <a:t>1. Identify Subject</a:t>
            </a:r>
            <a:r>
              <a:rPr lang="en-US" dirty="0" smtClean="0"/>
              <a:t>: Wealth Gap, Education (Politics, Pursuit of Happiness, Standard of Living), Who (What Narrow Group).</a:t>
            </a:r>
          </a:p>
          <a:p>
            <a:r>
              <a:rPr lang="en-US" u="sng" dirty="0" smtClean="0"/>
              <a:t>2. TAKE a Position </a:t>
            </a:r>
            <a:r>
              <a:rPr lang="en-US" dirty="0" smtClean="0"/>
              <a:t>on X. </a:t>
            </a:r>
            <a:r>
              <a:rPr lang="en-US" i="1" dirty="0" smtClean="0"/>
              <a:t>ASK: What are the Problems or Issues?</a:t>
            </a:r>
          </a:p>
          <a:p>
            <a:r>
              <a:rPr lang="en-US" u="sng" dirty="0" smtClean="0"/>
              <a:t>3. Fix the problem </a:t>
            </a:r>
            <a:r>
              <a:rPr lang="en-US" dirty="0" smtClean="0"/>
              <a:t>on X. ASK: </a:t>
            </a:r>
            <a:r>
              <a:rPr lang="en-US" i="1" dirty="0" smtClean="0"/>
              <a:t>What are the solutions or criteria?</a:t>
            </a:r>
            <a:endParaRPr lang="en-US" dirty="0" smtClean="0"/>
          </a:p>
          <a:p>
            <a:r>
              <a:rPr lang="en-US" dirty="0" smtClean="0"/>
              <a:t>Write out your THESIS (take a position) even before you have read your sources, so that the thesis </a:t>
            </a:r>
            <a:r>
              <a:rPr lang="en-US" u="sng" dirty="0" smtClean="0"/>
              <a:t>ADDRESSES the PROMPT</a:t>
            </a:r>
            <a:r>
              <a:rPr lang="en-US" dirty="0" smtClean="0"/>
              <a:t>!</a:t>
            </a:r>
          </a:p>
          <a:p>
            <a:r>
              <a:rPr lang="en-US" dirty="0" smtClean="0"/>
              <a:t>Sample: </a:t>
            </a:r>
            <a:r>
              <a:rPr lang="en-US" i="1" dirty="0" smtClean="0"/>
              <a:t>Despite recent attempts to bridge the wealth gap among Samoan teenagers, high tuition and obesity plague any real progress, and only free college and organic lollipops will restore their faith in the American Dream.</a:t>
            </a:r>
            <a:endParaRPr lang="en-US" i="1"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FRICK WRONG to tell you to just write the thesis. </a:t>
            </a:r>
          </a:p>
          <a:p>
            <a:r>
              <a:rPr lang="en-US" dirty="0" smtClean="0"/>
              <a:t>It will get you a five-seven. But after looking at your scores, write an introduction EXACTLY how you wrote these research papers.</a:t>
            </a:r>
          </a:p>
          <a:p>
            <a:r>
              <a:rPr lang="en-US" dirty="0" smtClean="0"/>
              <a:t>Quote: Literary Reference!</a:t>
            </a:r>
          </a:p>
          <a:p>
            <a:r>
              <a:rPr lang="en-US" dirty="0" smtClean="0"/>
              <a:t>Vivid Description</a:t>
            </a:r>
          </a:p>
          <a:p>
            <a:pPr marL="0" indent="0">
              <a:buNone/>
            </a:pPr>
            <a:r>
              <a:rPr lang="en-US" dirty="0"/>
              <a:t>	Metaphor: Dom’s </a:t>
            </a:r>
            <a:r>
              <a:rPr lang="en-US" dirty="0" smtClean="0"/>
              <a:t>Door</a:t>
            </a:r>
            <a:r>
              <a:rPr lang="en-US" dirty="0"/>
              <a:t>*</a:t>
            </a:r>
            <a:endParaRPr lang="en-US" dirty="0" smtClean="0"/>
          </a:p>
          <a:p>
            <a:r>
              <a:rPr lang="en-US" dirty="0" smtClean="0"/>
              <a:t>Anecdote</a:t>
            </a:r>
          </a:p>
          <a:p>
            <a:r>
              <a:rPr lang="en-US" dirty="0" smtClean="0"/>
              <a:t>Rhetorical Questions or two.</a:t>
            </a:r>
          </a:p>
          <a:p>
            <a:endParaRPr lang="en-US" dirty="0"/>
          </a:p>
          <a:p>
            <a:r>
              <a:rPr lang="en-US" dirty="0" smtClean="0"/>
              <a:t>*TIP: Good place to use poetic devices.</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So What Statement? (So </a:t>
            </a:r>
            <a:r>
              <a:rPr lang="en-US" dirty="0" err="1" smtClean="0"/>
              <a:t>Fricking</a:t>
            </a:r>
            <a:r>
              <a:rPr lang="en-US" dirty="0" smtClean="0"/>
              <a:t> What)</a:t>
            </a:r>
          </a:p>
          <a:p>
            <a:r>
              <a:rPr lang="en-US" dirty="0" smtClean="0"/>
              <a:t>First sentence: Re-state, and re-answer the prompt with a rewording of your thesis. (Include subject, position, solution/criteria).</a:t>
            </a:r>
          </a:p>
          <a:p>
            <a:r>
              <a:rPr lang="en-US" dirty="0" smtClean="0"/>
              <a:t>THEN, make a </a:t>
            </a:r>
            <a:r>
              <a:rPr lang="en-US" dirty="0" err="1" smtClean="0"/>
              <a:t>holy-cow-is-this-so-profound-so-what?-let-me-tell-you-what-is-so-profoundly-what</a:t>
            </a:r>
            <a:r>
              <a:rPr lang="en-US" dirty="0" smtClean="0"/>
              <a:t>!!! Statement.</a:t>
            </a:r>
          </a:p>
          <a:p>
            <a:endParaRPr lang="en-US" dirty="0"/>
          </a:p>
          <a:p>
            <a:r>
              <a:rPr lang="en-US" dirty="0" smtClean="0"/>
              <a:t>Tip: Good place to use poetic devices.</a:t>
            </a: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2549</TotalTime>
  <Words>1757</Words>
  <Application>Microsoft Macintosh PowerPoint</Application>
  <PresentationFormat>On-screen Show (4:3)</PresentationFormat>
  <Paragraphs>160</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Clarity</vt:lpstr>
      <vt:lpstr>Document</vt:lpstr>
      <vt:lpstr>Mock Exam </vt:lpstr>
      <vt:lpstr>The Fantastic</vt:lpstr>
      <vt:lpstr>The Almost</vt:lpstr>
      <vt:lpstr>Synthesis Paper</vt:lpstr>
      <vt:lpstr>The Exam</vt:lpstr>
      <vt:lpstr>Mock Exam: Synthesis</vt:lpstr>
      <vt:lpstr>Prompt &amp; Thesis: </vt:lpstr>
      <vt:lpstr>Introduction</vt:lpstr>
      <vt:lpstr>Conclusion</vt:lpstr>
      <vt:lpstr>Body Paragraphs:  THREE or DIE!</vt:lpstr>
      <vt:lpstr>HW and In Class = Re-writes:</vt:lpstr>
      <vt:lpstr>New Prompt – Write an Introduction</vt:lpstr>
      <vt:lpstr>Prompt</vt:lpstr>
      <vt:lpstr>Argumentative</vt:lpstr>
      <vt:lpstr>Mock Exam: Argumentative</vt:lpstr>
      <vt:lpstr>General: Defend. Refute. Qualify</vt:lpstr>
      <vt:lpstr>Take a Position and Examine The Relationship Between Certainty and Doubt</vt:lpstr>
      <vt:lpstr>Only Four Essays You Can Write</vt:lpstr>
      <vt:lpstr>INTRODUCTION &amp; THESIS</vt:lpstr>
      <vt:lpstr>Body Paragraphs</vt:lpstr>
      <vt:lpstr>Evidence For Body Paragraphs</vt:lpstr>
      <vt:lpstr>Conclusion</vt:lpstr>
      <vt:lpstr>Rhetorical analysis</vt:lpstr>
      <vt:lpstr>Mock Exam: Rhetorical Analysis</vt:lpstr>
      <vt:lpstr>Triangle</vt:lpstr>
      <vt:lpstr>Introduction of New Chart</vt:lpstr>
      <vt:lpstr>Body of New Chart</vt:lpstr>
      <vt:lpstr>Conclusion of New Chart</vt:lpstr>
    </vt:vector>
  </TitlesOfParts>
  <Company>Frick Law Office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 Paper (Research Paper)</dc:title>
  <dc:creator>David Frick</dc:creator>
  <cp:lastModifiedBy>local</cp:lastModifiedBy>
  <cp:revision>31</cp:revision>
  <dcterms:created xsi:type="dcterms:W3CDTF">2014-02-23T22:33:26Z</dcterms:created>
  <dcterms:modified xsi:type="dcterms:W3CDTF">2014-03-10T19:55:08Z</dcterms:modified>
</cp:coreProperties>
</file>